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Thorne" initials="JT" lastIdx="5" clrIdx="0">
    <p:extLst>
      <p:ext uri="{19B8F6BF-5375-455C-9EA6-DF929625EA0E}">
        <p15:presenceInfo xmlns:p15="http://schemas.microsoft.com/office/powerpoint/2012/main" userId="Julie Thorne" providerId="None"/>
      </p:ext>
    </p:extLst>
  </p:cmAuthor>
  <p:cmAuthor id="2" name="Mercy Maina" initials="MM" lastIdx="5" clrIdx="1">
    <p:extLst>
      <p:ext uri="{19B8F6BF-5375-455C-9EA6-DF929625EA0E}">
        <p15:presenceInfo xmlns:p15="http://schemas.microsoft.com/office/powerpoint/2012/main" userId="Mercy Ma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7808"/>
    <a:srgbClr val="5E2A87"/>
    <a:srgbClr val="7D38B3"/>
    <a:srgbClr val="5F933D"/>
    <a:srgbClr val="359896"/>
    <a:srgbClr val="345899"/>
    <a:srgbClr val="3A9B56"/>
    <a:srgbClr val="45B664"/>
    <a:srgbClr val="43BEB9"/>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7" autoAdjust="0"/>
    <p:restoredTop sz="88455"/>
  </p:normalViewPr>
  <p:slideViewPr>
    <p:cSldViewPr snapToGrid="0">
      <p:cViewPr>
        <p:scale>
          <a:sx n="30" d="100"/>
          <a:sy n="30" d="100"/>
        </p:scale>
        <p:origin x="856"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35F76-4621-A14C-B777-B00541D74C63}" type="doc">
      <dgm:prSet loTypeId="urn:microsoft.com/office/officeart/2008/layout/HexagonCluster" loCatId="" qsTypeId="urn:microsoft.com/office/officeart/2005/8/quickstyle/simple2" qsCatId="simple" csTypeId="urn:microsoft.com/office/officeart/2005/8/colors/colorful5" csCatId="colorful" phldr="1"/>
      <dgm:spPr/>
      <dgm:t>
        <a:bodyPr/>
        <a:lstStyle/>
        <a:p>
          <a:endParaRPr lang="en-US"/>
        </a:p>
      </dgm:t>
    </dgm:pt>
    <dgm:pt modelId="{BC83B3CD-E672-1D48-B076-5A8207EC283B}">
      <dgm:prSet phldrT="[Text]" custT="1"/>
      <dgm:spPr>
        <a:solidFill>
          <a:srgbClr val="43BEB9"/>
        </a:solidFill>
      </dgm:spPr>
      <dgm:t>
        <a:bodyPr/>
        <a:lstStyle/>
        <a:p>
          <a:r>
            <a:rPr lang="en-US" sz="2200" b="1" dirty="0">
              <a:latin typeface="+mn-lt"/>
            </a:rPr>
            <a:t> (2) </a:t>
          </a:r>
          <a:r>
            <a:rPr lang="en-US" sz="2200" b="1" dirty="0">
              <a:latin typeface="+mn-lt"/>
              <a:cs typeface="Arial" panose="020B0604020202020204" pitchFamily="34" charset="0"/>
            </a:rPr>
            <a:t>Knowledge of effective contraception</a:t>
          </a:r>
        </a:p>
      </dgm:t>
    </dgm:pt>
    <dgm:pt modelId="{28696C4D-4D0A-CB4B-B090-AED690823E0A}" type="parTrans" cxnId="{5A050D0E-E7BE-3641-AEAA-CEFFFDB63A82}">
      <dgm:prSet/>
      <dgm:spPr/>
      <dgm:t>
        <a:bodyPr/>
        <a:lstStyle/>
        <a:p>
          <a:endParaRPr lang="en-US"/>
        </a:p>
      </dgm:t>
    </dgm:pt>
    <dgm:pt modelId="{AD2C69BF-4833-7142-92D4-608296325218}" type="sibTrans" cxnId="{5A050D0E-E7BE-3641-AEAA-CEFFFDB63A82}">
      <dgm:prSet/>
      <dgm:spPr/>
      <dgm:t>
        <a:bodyPr/>
        <a:lstStyle/>
        <a:p>
          <a:endParaRPr lang="en-US"/>
        </a:p>
      </dgm:t>
    </dgm:pt>
    <dgm:pt modelId="{C43B6B4A-D060-CA48-9B8E-308D9B1A05C2}">
      <dgm:prSet phldrT="[Text]" custT="1"/>
      <dgm:spPr>
        <a:solidFill>
          <a:schemeClr val="accent4">
            <a:lumMod val="75000"/>
          </a:schemeClr>
        </a:solidFill>
        <a:ln>
          <a:solidFill>
            <a:schemeClr val="accent4">
              <a:lumMod val="75000"/>
            </a:schemeClr>
          </a:solidFill>
        </a:ln>
      </dgm:spPr>
      <dgm:t>
        <a:bodyPr/>
        <a:lstStyle/>
        <a:p>
          <a:r>
            <a:rPr lang="en-US" sz="2200" b="1" dirty="0">
              <a:latin typeface="+mn-lt"/>
              <a:cs typeface="Arial" panose="020B0604020202020204" pitchFamily="34" charset="0"/>
            </a:rPr>
            <a:t>(4) Views on integrated HIV and family planning care</a:t>
          </a:r>
        </a:p>
      </dgm:t>
    </dgm:pt>
    <dgm:pt modelId="{A44D800E-CA99-454C-AE15-12C87E5A1F2A}" type="parTrans" cxnId="{A97E30F7-B68D-E44D-BA38-A2D7259EDE2C}">
      <dgm:prSet/>
      <dgm:spPr/>
      <dgm:t>
        <a:bodyPr/>
        <a:lstStyle/>
        <a:p>
          <a:endParaRPr lang="en-US"/>
        </a:p>
      </dgm:t>
    </dgm:pt>
    <dgm:pt modelId="{1AB7BD5E-0C68-9C4C-8D49-58502458C33C}" type="sibTrans" cxnId="{A97E30F7-B68D-E44D-BA38-A2D7259EDE2C}">
      <dgm:prSet/>
      <dgm:spPr/>
      <dgm:t>
        <a:bodyPr/>
        <a:lstStyle/>
        <a:p>
          <a:endParaRPr lang="en-US"/>
        </a:p>
      </dgm:t>
    </dgm:pt>
    <dgm:pt modelId="{414D1D06-B36B-D54E-A816-50351EA76A82}">
      <dgm:prSet phldrT="[Text]" custT="1"/>
      <dgm:spPr>
        <a:solidFill>
          <a:srgbClr val="4472C4"/>
        </a:solidFill>
      </dgm:spPr>
      <dgm:t>
        <a:bodyPr/>
        <a:lstStyle/>
        <a:p>
          <a:r>
            <a:rPr lang="en-US" sz="2000" b="1" dirty="0">
              <a:latin typeface="+mn-lt"/>
              <a:cs typeface="Arial" panose="020B0604020202020204" pitchFamily="34" charset="0"/>
            </a:rPr>
            <a:t>(3) Counseling practices around DTG use in WLHIV of reproductive potential</a:t>
          </a:r>
        </a:p>
      </dgm:t>
    </dgm:pt>
    <dgm:pt modelId="{FCE766EE-A86E-4147-86A7-F44F66120ED3}" type="sibTrans" cxnId="{81802646-774C-6844-8863-1EFAC47524FB}">
      <dgm:prSet/>
      <dgm:spPr/>
      <dgm:t>
        <a:bodyPr/>
        <a:lstStyle/>
        <a:p>
          <a:endParaRPr lang="en-US"/>
        </a:p>
      </dgm:t>
    </dgm:pt>
    <dgm:pt modelId="{288FF3BD-42B1-7C4A-9EE1-8FE4E7FEB334}" type="parTrans" cxnId="{81802646-774C-6844-8863-1EFAC47524FB}">
      <dgm:prSet/>
      <dgm:spPr/>
      <dgm:t>
        <a:bodyPr/>
        <a:lstStyle/>
        <a:p>
          <a:endParaRPr lang="en-US"/>
        </a:p>
      </dgm:t>
    </dgm:pt>
    <dgm:pt modelId="{B847924A-6502-4742-9C2A-A962560D251D}">
      <dgm:prSet phldrT="[Text]" custT="1"/>
      <dgm:spPr>
        <a:solidFill>
          <a:srgbClr val="E72240"/>
        </a:solidFill>
        <a:ln>
          <a:solidFill>
            <a:srgbClr val="E72240"/>
          </a:solidFill>
        </a:ln>
      </dgm:spPr>
      <dgm:t>
        <a:bodyPr/>
        <a:lstStyle/>
        <a:p>
          <a:r>
            <a:rPr lang="en-US" sz="2400" dirty="0">
              <a:solidFill>
                <a:schemeClr val="bg1"/>
              </a:solidFill>
              <a:latin typeface="Arial" panose="020B0604020202020204" pitchFamily="34" charset="0"/>
              <a:cs typeface="Arial" panose="020B0604020202020204" pitchFamily="34" charset="0"/>
            </a:rPr>
            <a:t>Domain</a:t>
          </a:r>
        </a:p>
      </dgm:t>
    </dgm:pt>
    <dgm:pt modelId="{9EB6D50D-AB7B-DD40-A248-01F0D7DB1171}" type="parTrans" cxnId="{3FB5E54C-2FB6-1A43-B978-AF8EB167712F}">
      <dgm:prSet/>
      <dgm:spPr/>
      <dgm:t>
        <a:bodyPr/>
        <a:lstStyle/>
        <a:p>
          <a:endParaRPr lang="en-US"/>
        </a:p>
      </dgm:t>
    </dgm:pt>
    <dgm:pt modelId="{6E5C3A93-AEB8-964E-9366-4A338AF50ACB}" type="sibTrans" cxnId="{3FB5E54C-2FB6-1A43-B978-AF8EB167712F}">
      <dgm:prSet/>
      <dgm:spPr>
        <a:ln>
          <a:solidFill>
            <a:srgbClr val="E72240"/>
          </a:solidFill>
        </a:ln>
      </dgm:spPr>
      <dgm:t>
        <a:bodyPr/>
        <a:lstStyle/>
        <a:p>
          <a:endParaRPr lang="en-US"/>
        </a:p>
      </dgm:t>
    </dgm:pt>
    <dgm:pt modelId="{1B568538-BD40-E044-8FF4-43011FF5A711}">
      <dgm:prSet phldrT="[Text]" custT="1"/>
      <dgm:spPr>
        <a:solidFill>
          <a:srgbClr val="45B664"/>
        </a:solidFill>
      </dgm:spPr>
      <dgm:t>
        <a:bodyPr/>
        <a:lstStyle/>
        <a:p>
          <a:r>
            <a:rPr lang="en-US" sz="2200" b="1" dirty="0">
              <a:latin typeface="+mn-lt"/>
            </a:rPr>
            <a:t>(1)</a:t>
          </a:r>
        </a:p>
        <a:p>
          <a:r>
            <a:rPr lang="en-US" sz="2150" b="1" dirty="0">
              <a:latin typeface="+mn-lt"/>
              <a:cs typeface="Arial" panose="020B0604020202020204" pitchFamily="34" charset="0"/>
            </a:rPr>
            <a:t>Understanding DTG and birth defects</a:t>
          </a:r>
        </a:p>
      </dgm:t>
    </dgm:pt>
    <dgm:pt modelId="{4D4B1545-B4F9-0043-8ED3-B7A7556E35F9}" type="sibTrans" cxnId="{CA7B023A-F2EE-234A-979B-D56166BA0BB1}">
      <dgm:prSet/>
      <dgm:spPr>
        <a:ln>
          <a:solidFill>
            <a:srgbClr val="43BB8D"/>
          </a:solidFill>
        </a:ln>
      </dgm:spPr>
      <dgm:t>
        <a:bodyPr/>
        <a:lstStyle/>
        <a:p>
          <a:endParaRPr lang="en-US">
            <a:solidFill>
              <a:srgbClr val="43BB8D"/>
            </a:solidFill>
          </a:endParaRPr>
        </a:p>
      </dgm:t>
    </dgm:pt>
    <dgm:pt modelId="{684F8F1E-3818-3E48-89DE-AB650CFAFCC2}" type="parTrans" cxnId="{CA7B023A-F2EE-234A-979B-D56166BA0BB1}">
      <dgm:prSet/>
      <dgm:spPr/>
      <dgm:t>
        <a:bodyPr/>
        <a:lstStyle/>
        <a:p>
          <a:endParaRPr lang="en-US"/>
        </a:p>
      </dgm:t>
    </dgm:pt>
    <dgm:pt modelId="{F40F0179-E3A6-0749-A153-5215A2EAC215}" type="pres">
      <dgm:prSet presAssocID="{9BD35F76-4621-A14C-B777-B00541D74C63}" presName="Name0" presStyleCnt="0">
        <dgm:presLayoutVars>
          <dgm:chMax val="21"/>
          <dgm:chPref val="21"/>
        </dgm:presLayoutVars>
      </dgm:prSet>
      <dgm:spPr/>
    </dgm:pt>
    <dgm:pt modelId="{92896B9B-DE54-344E-95F0-BC45D94CACF9}" type="pres">
      <dgm:prSet presAssocID="{414D1D06-B36B-D54E-A816-50351EA76A82}" presName="text1" presStyleCnt="0"/>
      <dgm:spPr/>
    </dgm:pt>
    <dgm:pt modelId="{286E219A-C841-D24B-A5C1-4102C2316845}" type="pres">
      <dgm:prSet presAssocID="{414D1D06-B36B-D54E-A816-50351EA76A82}" presName="textRepeatNode" presStyleLbl="alignNode1" presStyleIdx="0" presStyleCnt="5" custLinFactX="100000" custLinFactNeighborX="137172" custLinFactNeighborY="-2402">
        <dgm:presLayoutVars>
          <dgm:chMax val="0"/>
          <dgm:chPref val="0"/>
          <dgm:bulletEnabled val="1"/>
        </dgm:presLayoutVars>
      </dgm:prSet>
      <dgm:spPr/>
    </dgm:pt>
    <dgm:pt modelId="{33BE4BBD-D67A-A643-BF77-CF91688D505B}" type="pres">
      <dgm:prSet presAssocID="{414D1D06-B36B-D54E-A816-50351EA76A82}" presName="textaccent1" presStyleCnt="0"/>
      <dgm:spPr/>
    </dgm:pt>
    <dgm:pt modelId="{973A6484-04CB-D04A-AB63-99E63D42113E}" type="pres">
      <dgm:prSet presAssocID="{414D1D06-B36B-D54E-A816-50351EA76A82}" presName="accentRepeatNode" presStyleLbl="solidAlignAcc1" presStyleIdx="0" presStyleCnt="10"/>
      <dgm:spPr/>
    </dgm:pt>
    <dgm:pt modelId="{EAA81505-2C22-804D-8FCA-F52B4A4EFDAA}" type="pres">
      <dgm:prSet presAssocID="{FCE766EE-A86E-4147-86A7-F44F66120ED3}" presName="image1" presStyleCnt="0"/>
      <dgm:spPr/>
    </dgm:pt>
    <dgm:pt modelId="{6F19AFE0-00C9-0541-BDBF-B00CF95FEEE0}" type="pres">
      <dgm:prSet presAssocID="{FCE766EE-A86E-4147-86A7-F44F66120ED3}" presName="imageRepeatNode" presStyleLbl="alignAcc1" presStyleIdx="0" presStyleCnt="5" custLinFactNeighborX="82999" custLinFactNeighborY="-54266"/>
      <dgm:spPr/>
    </dgm:pt>
    <dgm:pt modelId="{362E0EEC-6079-664D-AC65-604CC51E41BF}" type="pres">
      <dgm:prSet presAssocID="{FCE766EE-A86E-4147-86A7-F44F66120ED3}" presName="imageaccent1" presStyleCnt="0"/>
      <dgm:spPr/>
    </dgm:pt>
    <dgm:pt modelId="{2059C238-97DC-574A-9CAC-94843D6D6E00}" type="pres">
      <dgm:prSet presAssocID="{FCE766EE-A86E-4147-86A7-F44F66120ED3}" presName="accentRepeatNode" presStyleLbl="solidAlignAcc1" presStyleIdx="1" presStyleCnt="10"/>
      <dgm:spPr/>
    </dgm:pt>
    <dgm:pt modelId="{B31C0E79-2227-9246-95F9-69E1176DF01E}" type="pres">
      <dgm:prSet presAssocID="{BC83B3CD-E672-1D48-B076-5A8207EC283B}" presName="text2" presStyleCnt="0"/>
      <dgm:spPr/>
    </dgm:pt>
    <dgm:pt modelId="{ADBFCCF3-9363-4D4E-A1C7-0BDB144AF82D}" type="pres">
      <dgm:prSet presAssocID="{BC83B3CD-E672-1D48-B076-5A8207EC283B}" presName="textRepeatNode" presStyleLbl="alignNode1" presStyleIdx="1" presStyleCnt="5" custLinFactX="50124" custLinFactNeighborX="100000" custLinFactNeighborY="-64765">
        <dgm:presLayoutVars>
          <dgm:chMax val="0"/>
          <dgm:chPref val="0"/>
          <dgm:bulletEnabled val="1"/>
        </dgm:presLayoutVars>
      </dgm:prSet>
      <dgm:spPr/>
    </dgm:pt>
    <dgm:pt modelId="{0FDAC1E1-693A-1A4C-A99C-AD71EB5B9BF8}" type="pres">
      <dgm:prSet presAssocID="{BC83B3CD-E672-1D48-B076-5A8207EC283B}" presName="textaccent2" presStyleCnt="0"/>
      <dgm:spPr/>
    </dgm:pt>
    <dgm:pt modelId="{47E6CA08-7E44-9541-B49C-CE450766F632}" type="pres">
      <dgm:prSet presAssocID="{BC83B3CD-E672-1D48-B076-5A8207EC283B}" presName="accentRepeatNode" presStyleLbl="solidAlignAcc1" presStyleIdx="2" presStyleCnt="10"/>
      <dgm:spPr/>
    </dgm:pt>
    <dgm:pt modelId="{1F80BB49-C5E1-6047-87AE-3BFEA82C8DE1}" type="pres">
      <dgm:prSet presAssocID="{AD2C69BF-4833-7142-92D4-608296325218}" presName="image2" presStyleCnt="0"/>
      <dgm:spPr/>
    </dgm:pt>
    <dgm:pt modelId="{E9663E7B-E318-1845-8339-0D0FE32AA426}" type="pres">
      <dgm:prSet presAssocID="{AD2C69BF-4833-7142-92D4-608296325218}" presName="imageRepeatNode" presStyleLbl="alignAcc1" presStyleIdx="1" presStyleCnt="5" custLinFactX="-100000" custLinFactNeighborX="-158112" custLinFactNeighborY="49814"/>
      <dgm:spPr/>
    </dgm:pt>
    <dgm:pt modelId="{CDB8C096-F667-E14D-AAA8-4690292D8E45}" type="pres">
      <dgm:prSet presAssocID="{AD2C69BF-4833-7142-92D4-608296325218}" presName="imageaccent2" presStyleCnt="0"/>
      <dgm:spPr/>
    </dgm:pt>
    <dgm:pt modelId="{C9818CC6-5CBA-E34A-8C70-B62D652D6E0E}" type="pres">
      <dgm:prSet presAssocID="{AD2C69BF-4833-7142-92D4-608296325218}" presName="accentRepeatNode" presStyleLbl="solidAlignAcc1" presStyleIdx="3" presStyleCnt="10"/>
      <dgm:spPr/>
    </dgm:pt>
    <dgm:pt modelId="{218B8482-CD3A-C740-BD14-967AB507D869}" type="pres">
      <dgm:prSet presAssocID="{1B568538-BD40-E044-8FF4-43011FF5A711}" presName="text3" presStyleCnt="0"/>
      <dgm:spPr/>
    </dgm:pt>
    <dgm:pt modelId="{78A85F2E-7E5C-B54C-BE7E-1C422A232798}" type="pres">
      <dgm:prSet presAssocID="{1B568538-BD40-E044-8FF4-43011FF5A711}" presName="textRepeatNode" presStyleLbl="alignNode1" presStyleIdx="2" presStyleCnt="5" custLinFactX="47562" custLinFactNeighborX="100000" custLinFactNeighborY="-58103">
        <dgm:presLayoutVars>
          <dgm:chMax val="0"/>
          <dgm:chPref val="0"/>
          <dgm:bulletEnabled val="1"/>
        </dgm:presLayoutVars>
      </dgm:prSet>
      <dgm:spPr/>
    </dgm:pt>
    <dgm:pt modelId="{68831BF3-CADA-BE47-814D-455E1AF7E12A}" type="pres">
      <dgm:prSet presAssocID="{1B568538-BD40-E044-8FF4-43011FF5A711}" presName="textaccent3" presStyleCnt="0"/>
      <dgm:spPr/>
    </dgm:pt>
    <dgm:pt modelId="{29E95D6D-C76D-D34D-A041-2B463C77A043}" type="pres">
      <dgm:prSet presAssocID="{1B568538-BD40-E044-8FF4-43011FF5A711}" presName="accentRepeatNode" presStyleLbl="solidAlignAcc1" presStyleIdx="4" presStyleCnt="10"/>
      <dgm:spPr/>
    </dgm:pt>
    <dgm:pt modelId="{6CECC6C8-7F37-7A4B-A497-6DE7EF86CD41}" type="pres">
      <dgm:prSet presAssocID="{4D4B1545-B4F9-0043-8ED3-B7A7556E35F9}" presName="image3" presStyleCnt="0"/>
      <dgm:spPr/>
    </dgm:pt>
    <dgm:pt modelId="{1BF867BC-630B-8047-BE8B-CBA24A1ED6D1}" type="pres">
      <dgm:prSet presAssocID="{4D4B1545-B4F9-0043-8ED3-B7A7556E35F9}" presName="imageRepeatNode" presStyleLbl="alignAcc1" presStyleIdx="2" presStyleCnt="5" custLinFactX="-72110" custLinFactNeighborX="-100000" custLinFactNeighborY="4311"/>
      <dgm:spPr/>
    </dgm:pt>
    <dgm:pt modelId="{AA6D9424-082F-334C-9DC2-F4356565E8C2}" type="pres">
      <dgm:prSet presAssocID="{4D4B1545-B4F9-0043-8ED3-B7A7556E35F9}" presName="imageaccent3" presStyleCnt="0"/>
      <dgm:spPr/>
    </dgm:pt>
    <dgm:pt modelId="{A9DC2D8F-7154-6B4C-A26F-C63F9DA93B23}" type="pres">
      <dgm:prSet presAssocID="{4D4B1545-B4F9-0043-8ED3-B7A7556E35F9}" presName="accentRepeatNode" presStyleLbl="solidAlignAcc1" presStyleIdx="5" presStyleCnt="10"/>
      <dgm:spPr/>
    </dgm:pt>
    <dgm:pt modelId="{8046E009-E9B9-4341-8AEA-62646FFDCE61}" type="pres">
      <dgm:prSet presAssocID="{C43B6B4A-D060-CA48-9B8E-308D9B1A05C2}" presName="text4" presStyleCnt="0"/>
      <dgm:spPr/>
    </dgm:pt>
    <dgm:pt modelId="{C3CC1BD0-639F-B648-806B-46E1B5F00CAA}" type="pres">
      <dgm:prSet presAssocID="{C43B6B4A-D060-CA48-9B8E-308D9B1A05C2}" presName="textRepeatNode" presStyleLbl="alignNode1" presStyleIdx="3" presStyleCnt="5" custLinFactY="62001" custLinFactNeighborX="-23084" custLinFactNeighborY="100000">
        <dgm:presLayoutVars>
          <dgm:chMax val="0"/>
          <dgm:chPref val="0"/>
          <dgm:bulletEnabled val="1"/>
        </dgm:presLayoutVars>
      </dgm:prSet>
      <dgm:spPr/>
    </dgm:pt>
    <dgm:pt modelId="{95748E98-6973-C745-BB37-2B651E74B617}" type="pres">
      <dgm:prSet presAssocID="{C43B6B4A-D060-CA48-9B8E-308D9B1A05C2}" presName="textaccent4" presStyleCnt="0"/>
      <dgm:spPr/>
    </dgm:pt>
    <dgm:pt modelId="{49F4BAAE-36B6-034F-BF0A-79FD33A6E828}" type="pres">
      <dgm:prSet presAssocID="{C43B6B4A-D060-CA48-9B8E-308D9B1A05C2}" presName="accentRepeatNode" presStyleLbl="solidAlignAcc1" presStyleIdx="6" presStyleCnt="10"/>
      <dgm:spPr/>
    </dgm:pt>
    <dgm:pt modelId="{B76DF039-BDB9-6C44-BA46-4602A09ED011}" type="pres">
      <dgm:prSet presAssocID="{1AB7BD5E-0C68-9C4C-8D49-58502458C33C}" presName="image4" presStyleCnt="0"/>
      <dgm:spPr/>
    </dgm:pt>
    <dgm:pt modelId="{0EFE8A3E-7BF1-EA41-B891-0B0BD9219F27}" type="pres">
      <dgm:prSet presAssocID="{1AB7BD5E-0C68-9C4C-8D49-58502458C33C}" presName="imageRepeatNode" presStyleLbl="alignAcc1" presStyleIdx="3" presStyleCnt="5" custLinFactX="-144167" custLinFactNeighborX="-200000" custLinFactNeighborY="-2343"/>
      <dgm:spPr/>
    </dgm:pt>
    <dgm:pt modelId="{BA1AA945-4639-0C4A-B5F3-55D15BAC6BB6}" type="pres">
      <dgm:prSet presAssocID="{1AB7BD5E-0C68-9C4C-8D49-58502458C33C}" presName="imageaccent4" presStyleCnt="0"/>
      <dgm:spPr/>
    </dgm:pt>
    <dgm:pt modelId="{55922EE1-EE50-D34A-9426-77AD5FAB5C0B}" type="pres">
      <dgm:prSet presAssocID="{1AB7BD5E-0C68-9C4C-8D49-58502458C33C}" presName="accentRepeatNode" presStyleLbl="solidAlignAcc1" presStyleIdx="7" presStyleCnt="10"/>
      <dgm:spPr/>
    </dgm:pt>
    <dgm:pt modelId="{A41C4A62-3645-AB44-B967-F23CE948E2B9}" type="pres">
      <dgm:prSet presAssocID="{B847924A-6502-4742-9C2A-A962560D251D}" presName="text5" presStyleCnt="0"/>
      <dgm:spPr/>
    </dgm:pt>
    <dgm:pt modelId="{33A41F58-BE9E-6245-A740-9365D41930DF}" type="pres">
      <dgm:prSet presAssocID="{B847924A-6502-4742-9C2A-A962560D251D}" presName="textRepeatNode" presStyleLbl="alignNode1" presStyleIdx="4" presStyleCnt="5" custLinFactX="-9464" custLinFactY="5452" custLinFactNeighborX="-100000" custLinFactNeighborY="100000">
        <dgm:presLayoutVars>
          <dgm:chMax val="0"/>
          <dgm:chPref val="0"/>
          <dgm:bulletEnabled val="1"/>
        </dgm:presLayoutVars>
      </dgm:prSet>
      <dgm:spPr/>
    </dgm:pt>
    <dgm:pt modelId="{B4EF91EC-2AF2-804E-8653-F4A9BB94A026}" type="pres">
      <dgm:prSet presAssocID="{B847924A-6502-4742-9C2A-A962560D251D}" presName="textaccent5" presStyleCnt="0"/>
      <dgm:spPr/>
    </dgm:pt>
    <dgm:pt modelId="{8A576AA5-852E-2043-A6B2-5231C4746E91}" type="pres">
      <dgm:prSet presAssocID="{B847924A-6502-4742-9C2A-A962560D251D}" presName="accentRepeatNode" presStyleLbl="solidAlignAcc1" presStyleIdx="8" presStyleCnt="10" custLinFactNeighborY="11828"/>
      <dgm:spPr/>
    </dgm:pt>
    <dgm:pt modelId="{23511CFF-A30D-7147-9758-F46DFA2C1FAA}" type="pres">
      <dgm:prSet presAssocID="{6E5C3A93-AEB8-964E-9366-4A338AF50ACB}" presName="image5" presStyleCnt="0"/>
      <dgm:spPr/>
    </dgm:pt>
    <dgm:pt modelId="{0B4718C6-AB3F-9E4E-838E-847D0FB8E37A}" type="pres">
      <dgm:prSet presAssocID="{6E5C3A93-AEB8-964E-9366-4A338AF50ACB}" presName="imageRepeatNode" presStyleLbl="alignAcc1" presStyleIdx="4" presStyleCnt="5" custLinFactX="-148144" custLinFactY="7030" custLinFactNeighborX="-200000" custLinFactNeighborY="100000"/>
      <dgm:spPr/>
    </dgm:pt>
    <dgm:pt modelId="{1E583FFA-6C5E-394C-ABF9-14CDFE88A064}" type="pres">
      <dgm:prSet presAssocID="{6E5C3A93-AEB8-964E-9366-4A338AF50ACB}" presName="imageaccent5" presStyleCnt="0"/>
      <dgm:spPr/>
    </dgm:pt>
    <dgm:pt modelId="{BB95B91E-FA48-DE47-82F5-426DB38D75BB}" type="pres">
      <dgm:prSet presAssocID="{6E5C3A93-AEB8-964E-9366-4A338AF50ACB}" presName="accentRepeatNode" presStyleLbl="solidAlignAcc1" presStyleIdx="9" presStyleCnt="10"/>
      <dgm:spPr/>
    </dgm:pt>
  </dgm:ptLst>
  <dgm:cxnLst>
    <dgm:cxn modelId="{5A050D0E-E7BE-3641-AEAA-CEFFFDB63A82}" srcId="{9BD35F76-4621-A14C-B777-B00541D74C63}" destId="{BC83B3CD-E672-1D48-B076-5A8207EC283B}" srcOrd="1" destOrd="0" parTransId="{28696C4D-4D0A-CB4B-B090-AED690823E0A}" sibTransId="{AD2C69BF-4833-7142-92D4-608296325218}"/>
    <dgm:cxn modelId="{CA7B023A-F2EE-234A-979B-D56166BA0BB1}" srcId="{9BD35F76-4621-A14C-B777-B00541D74C63}" destId="{1B568538-BD40-E044-8FF4-43011FF5A711}" srcOrd="2" destOrd="0" parTransId="{684F8F1E-3818-3E48-89DE-AB650CFAFCC2}" sibTransId="{4D4B1545-B4F9-0043-8ED3-B7A7556E35F9}"/>
    <dgm:cxn modelId="{E447863C-2BAE-444E-A910-CB981B76E5B0}" type="presOf" srcId="{FCE766EE-A86E-4147-86A7-F44F66120ED3}" destId="{6F19AFE0-00C9-0541-BDBF-B00CF95FEEE0}" srcOrd="0" destOrd="0" presId="urn:microsoft.com/office/officeart/2008/layout/HexagonCluster"/>
    <dgm:cxn modelId="{81802646-774C-6844-8863-1EFAC47524FB}" srcId="{9BD35F76-4621-A14C-B777-B00541D74C63}" destId="{414D1D06-B36B-D54E-A816-50351EA76A82}" srcOrd="0" destOrd="0" parTransId="{288FF3BD-42B1-7C4A-9EE1-8FE4E7FEB334}" sibTransId="{FCE766EE-A86E-4147-86A7-F44F66120ED3}"/>
    <dgm:cxn modelId="{3FB5E54C-2FB6-1A43-B978-AF8EB167712F}" srcId="{9BD35F76-4621-A14C-B777-B00541D74C63}" destId="{B847924A-6502-4742-9C2A-A962560D251D}" srcOrd="4" destOrd="0" parTransId="{9EB6D50D-AB7B-DD40-A248-01F0D7DB1171}" sibTransId="{6E5C3A93-AEB8-964E-9366-4A338AF50ACB}"/>
    <dgm:cxn modelId="{7110BD60-4BD2-2646-A576-979936887770}" type="presOf" srcId="{4D4B1545-B4F9-0043-8ED3-B7A7556E35F9}" destId="{1BF867BC-630B-8047-BE8B-CBA24A1ED6D1}" srcOrd="0" destOrd="0" presId="urn:microsoft.com/office/officeart/2008/layout/HexagonCluster"/>
    <dgm:cxn modelId="{77550B7A-67FE-514A-85C4-04954EE29D97}" type="presOf" srcId="{B847924A-6502-4742-9C2A-A962560D251D}" destId="{33A41F58-BE9E-6245-A740-9365D41930DF}" srcOrd="0" destOrd="0" presId="urn:microsoft.com/office/officeart/2008/layout/HexagonCluster"/>
    <dgm:cxn modelId="{67DAD47F-61E6-7E42-B533-F4F4860044F6}" type="presOf" srcId="{AD2C69BF-4833-7142-92D4-608296325218}" destId="{E9663E7B-E318-1845-8339-0D0FE32AA426}" srcOrd="0" destOrd="0" presId="urn:microsoft.com/office/officeart/2008/layout/HexagonCluster"/>
    <dgm:cxn modelId="{032698A5-5E11-A546-BF18-2AAF444E8ECF}" type="presOf" srcId="{1B568538-BD40-E044-8FF4-43011FF5A711}" destId="{78A85F2E-7E5C-B54C-BE7E-1C422A232798}" srcOrd="0" destOrd="0" presId="urn:microsoft.com/office/officeart/2008/layout/HexagonCluster"/>
    <dgm:cxn modelId="{60E338BD-4706-C040-9374-7414AE4B85F9}" type="presOf" srcId="{BC83B3CD-E672-1D48-B076-5A8207EC283B}" destId="{ADBFCCF3-9363-4D4E-A1C7-0BDB144AF82D}" srcOrd="0" destOrd="0" presId="urn:microsoft.com/office/officeart/2008/layout/HexagonCluster"/>
    <dgm:cxn modelId="{E3ED0DC3-A94C-5748-9785-F9F9F46089C5}" type="presOf" srcId="{C43B6B4A-D060-CA48-9B8E-308D9B1A05C2}" destId="{C3CC1BD0-639F-B648-806B-46E1B5F00CAA}" srcOrd="0" destOrd="0" presId="urn:microsoft.com/office/officeart/2008/layout/HexagonCluster"/>
    <dgm:cxn modelId="{1AC2D8C9-80CE-FF40-951C-954C4B9FD714}" type="presOf" srcId="{6E5C3A93-AEB8-964E-9366-4A338AF50ACB}" destId="{0B4718C6-AB3F-9E4E-838E-847D0FB8E37A}" srcOrd="0" destOrd="0" presId="urn:microsoft.com/office/officeart/2008/layout/HexagonCluster"/>
    <dgm:cxn modelId="{80D7D2CF-3AA6-5044-A654-9F2B91174773}" type="presOf" srcId="{1AB7BD5E-0C68-9C4C-8D49-58502458C33C}" destId="{0EFE8A3E-7BF1-EA41-B891-0B0BD9219F27}" srcOrd="0" destOrd="0" presId="urn:microsoft.com/office/officeart/2008/layout/HexagonCluster"/>
    <dgm:cxn modelId="{F834A0DF-45AB-E648-A44F-DC7938C589C6}" type="presOf" srcId="{9BD35F76-4621-A14C-B777-B00541D74C63}" destId="{F40F0179-E3A6-0749-A153-5215A2EAC215}" srcOrd="0" destOrd="0" presId="urn:microsoft.com/office/officeart/2008/layout/HexagonCluster"/>
    <dgm:cxn modelId="{C786B1DF-AF6F-B042-9449-47773569AA13}" type="presOf" srcId="{414D1D06-B36B-D54E-A816-50351EA76A82}" destId="{286E219A-C841-D24B-A5C1-4102C2316845}" srcOrd="0" destOrd="0" presId="urn:microsoft.com/office/officeart/2008/layout/HexagonCluster"/>
    <dgm:cxn modelId="{A97E30F7-B68D-E44D-BA38-A2D7259EDE2C}" srcId="{9BD35F76-4621-A14C-B777-B00541D74C63}" destId="{C43B6B4A-D060-CA48-9B8E-308D9B1A05C2}" srcOrd="3" destOrd="0" parTransId="{A44D800E-CA99-454C-AE15-12C87E5A1F2A}" sibTransId="{1AB7BD5E-0C68-9C4C-8D49-58502458C33C}"/>
    <dgm:cxn modelId="{F309F640-81FB-4F40-B3C3-50570B3F3045}" type="presParOf" srcId="{F40F0179-E3A6-0749-A153-5215A2EAC215}" destId="{92896B9B-DE54-344E-95F0-BC45D94CACF9}" srcOrd="0" destOrd="0" presId="urn:microsoft.com/office/officeart/2008/layout/HexagonCluster"/>
    <dgm:cxn modelId="{E772CBF7-5225-8F49-82EB-4CE10879369E}" type="presParOf" srcId="{92896B9B-DE54-344E-95F0-BC45D94CACF9}" destId="{286E219A-C841-D24B-A5C1-4102C2316845}" srcOrd="0" destOrd="0" presId="urn:microsoft.com/office/officeart/2008/layout/HexagonCluster"/>
    <dgm:cxn modelId="{193F3C41-F9D0-7B44-BAA7-CD5289B218CE}" type="presParOf" srcId="{F40F0179-E3A6-0749-A153-5215A2EAC215}" destId="{33BE4BBD-D67A-A643-BF77-CF91688D505B}" srcOrd="1" destOrd="0" presId="urn:microsoft.com/office/officeart/2008/layout/HexagonCluster"/>
    <dgm:cxn modelId="{AD03846A-ED7C-8F48-82F3-427E370EF08E}" type="presParOf" srcId="{33BE4BBD-D67A-A643-BF77-CF91688D505B}" destId="{973A6484-04CB-D04A-AB63-99E63D42113E}" srcOrd="0" destOrd="0" presId="urn:microsoft.com/office/officeart/2008/layout/HexagonCluster"/>
    <dgm:cxn modelId="{7DD3F5B2-8A89-8646-AB78-CB4D1F164FEE}" type="presParOf" srcId="{F40F0179-E3A6-0749-A153-5215A2EAC215}" destId="{EAA81505-2C22-804D-8FCA-F52B4A4EFDAA}" srcOrd="2" destOrd="0" presId="urn:microsoft.com/office/officeart/2008/layout/HexagonCluster"/>
    <dgm:cxn modelId="{F458729A-1255-9743-B555-0A65E1F53737}" type="presParOf" srcId="{EAA81505-2C22-804D-8FCA-F52B4A4EFDAA}" destId="{6F19AFE0-00C9-0541-BDBF-B00CF95FEEE0}" srcOrd="0" destOrd="0" presId="urn:microsoft.com/office/officeart/2008/layout/HexagonCluster"/>
    <dgm:cxn modelId="{D1137A6E-8BF0-A645-8833-11DD46AA0FB1}" type="presParOf" srcId="{F40F0179-E3A6-0749-A153-5215A2EAC215}" destId="{362E0EEC-6079-664D-AC65-604CC51E41BF}" srcOrd="3" destOrd="0" presId="urn:microsoft.com/office/officeart/2008/layout/HexagonCluster"/>
    <dgm:cxn modelId="{78EAE595-7C8A-164E-ABC7-2BCF5F1F7D4D}" type="presParOf" srcId="{362E0EEC-6079-664D-AC65-604CC51E41BF}" destId="{2059C238-97DC-574A-9CAC-94843D6D6E00}" srcOrd="0" destOrd="0" presId="urn:microsoft.com/office/officeart/2008/layout/HexagonCluster"/>
    <dgm:cxn modelId="{B568AE69-D6C5-EE4D-8AEA-6C12C107848A}" type="presParOf" srcId="{F40F0179-E3A6-0749-A153-5215A2EAC215}" destId="{B31C0E79-2227-9246-95F9-69E1176DF01E}" srcOrd="4" destOrd="0" presId="urn:microsoft.com/office/officeart/2008/layout/HexagonCluster"/>
    <dgm:cxn modelId="{C8EDDE97-AB8A-5144-985B-719CD7391646}" type="presParOf" srcId="{B31C0E79-2227-9246-95F9-69E1176DF01E}" destId="{ADBFCCF3-9363-4D4E-A1C7-0BDB144AF82D}" srcOrd="0" destOrd="0" presId="urn:microsoft.com/office/officeart/2008/layout/HexagonCluster"/>
    <dgm:cxn modelId="{96E03010-73AC-6D40-833D-E1F83BEEDEDA}" type="presParOf" srcId="{F40F0179-E3A6-0749-A153-5215A2EAC215}" destId="{0FDAC1E1-693A-1A4C-A99C-AD71EB5B9BF8}" srcOrd="5" destOrd="0" presId="urn:microsoft.com/office/officeart/2008/layout/HexagonCluster"/>
    <dgm:cxn modelId="{0124BC8F-747F-7044-9DF3-5FE365628936}" type="presParOf" srcId="{0FDAC1E1-693A-1A4C-A99C-AD71EB5B9BF8}" destId="{47E6CA08-7E44-9541-B49C-CE450766F632}" srcOrd="0" destOrd="0" presId="urn:microsoft.com/office/officeart/2008/layout/HexagonCluster"/>
    <dgm:cxn modelId="{CB1B05D8-C672-864C-B239-252F85B0C069}" type="presParOf" srcId="{F40F0179-E3A6-0749-A153-5215A2EAC215}" destId="{1F80BB49-C5E1-6047-87AE-3BFEA82C8DE1}" srcOrd="6" destOrd="0" presId="urn:microsoft.com/office/officeart/2008/layout/HexagonCluster"/>
    <dgm:cxn modelId="{C0154531-B4D5-514F-BD70-3DA0B9E5FACD}" type="presParOf" srcId="{1F80BB49-C5E1-6047-87AE-3BFEA82C8DE1}" destId="{E9663E7B-E318-1845-8339-0D0FE32AA426}" srcOrd="0" destOrd="0" presId="urn:microsoft.com/office/officeart/2008/layout/HexagonCluster"/>
    <dgm:cxn modelId="{E9251B55-DDB7-4E4D-889C-614ED440DF3E}" type="presParOf" srcId="{F40F0179-E3A6-0749-A153-5215A2EAC215}" destId="{CDB8C096-F667-E14D-AAA8-4690292D8E45}" srcOrd="7" destOrd="0" presId="urn:microsoft.com/office/officeart/2008/layout/HexagonCluster"/>
    <dgm:cxn modelId="{78E0C331-D4EF-E94E-A1C1-719C2D103D6E}" type="presParOf" srcId="{CDB8C096-F667-E14D-AAA8-4690292D8E45}" destId="{C9818CC6-5CBA-E34A-8C70-B62D652D6E0E}" srcOrd="0" destOrd="0" presId="urn:microsoft.com/office/officeart/2008/layout/HexagonCluster"/>
    <dgm:cxn modelId="{A37D225C-1F03-0E4A-AC7D-E8BA9526CE14}" type="presParOf" srcId="{F40F0179-E3A6-0749-A153-5215A2EAC215}" destId="{218B8482-CD3A-C740-BD14-967AB507D869}" srcOrd="8" destOrd="0" presId="urn:microsoft.com/office/officeart/2008/layout/HexagonCluster"/>
    <dgm:cxn modelId="{B47FDB7F-7717-9E42-A46D-CB3DD480CBB2}" type="presParOf" srcId="{218B8482-CD3A-C740-BD14-967AB507D869}" destId="{78A85F2E-7E5C-B54C-BE7E-1C422A232798}" srcOrd="0" destOrd="0" presId="urn:microsoft.com/office/officeart/2008/layout/HexagonCluster"/>
    <dgm:cxn modelId="{10E55BD7-8FDD-804B-936C-4FD488C2A59A}" type="presParOf" srcId="{F40F0179-E3A6-0749-A153-5215A2EAC215}" destId="{68831BF3-CADA-BE47-814D-455E1AF7E12A}" srcOrd="9" destOrd="0" presId="urn:microsoft.com/office/officeart/2008/layout/HexagonCluster"/>
    <dgm:cxn modelId="{04D32E44-EA41-5743-8F4A-7B7DEE30B10F}" type="presParOf" srcId="{68831BF3-CADA-BE47-814D-455E1AF7E12A}" destId="{29E95D6D-C76D-D34D-A041-2B463C77A043}" srcOrd="0" destOrd="0" presId="urn:microsoft.com/office/officeart/2008/layout/HexagonCluster"/>
    <dgm:cxn modelId="{DBF85553-F896-6B4A-AE27-21FBE80B332C}" type="presParOf" srcId="{F40F0179-E3A6-0749-A153-5215A2EAC215}" destId="{6CECC6C8-7F37-7A4B-A497-6DE7EF86CD41}" srcOrd="10" destOrd="0" presId="urn:microsoft.com/office/officeart/2008/layout/HexagonCluster"/>
    <dgm:cxn modelId="{ADDC344D-63A9-2C40-A70C-2AD84142E74F}" type="presParOf" srcId="{6CECC6C8-7F37-7A4B-A497-6DE7EF86CD41}" destId="{1BF867BC-630B-8047-BE8B-CBA24A1ED6D1}" srcOrd="0" destOrd="0" presId="urn:microsoft.com/office/officeart/2008/layout/HexagonCluster"/>
    <dgm:cxn modelId="{449E74E9-07EE-4241-9E5F-E1398C26671E}" type="presParOf" srcId="{F40F0179-E3A6-0749-A153-5215A2EAC215}" destId="{AA6D9424-082F-334C-9DC2-F4356565E8C2}" srcOrd="11" destOrd="0" presId="urn:microsoft.com/office/officeart/2008/layout/HexagonCluster"/>
    <dgm:cxn modelId="{BA663DA6-AE21-5742-8196-630896A93F92}" type="presParOf" srcId="{AA6D9424-082F-334C-9DC2-F4356565E8C2}" destId="{A9DC2D8F-7154-6B4C-A26F-C63F9DA93B23}" srcOrd="0" destOrd="0" presId="urn:microsoft.com/office/officeart/2008/layout/HexagonCluster"/>
    <dgm:cxn modelId="{B60B94B4-2946-144D-98C2-92B302370014}" type="presParOf" srcId="{F40F0179-E3A6-0749-A153-5215A2EAC215}" destId="{8046E009-E9B9-4341-8AEA-62646FFDCE61}" srcOrd="12" destOrd="0" presId="urn:microsoft.com/office/officeart/2008/layout/HexagonCluster"/>
    <dgm:cxn modelId="{6065A60E-1983-6D42-9630-25F163B5EC4E}" type="presParOf" srcId="{8046E009-E9B9-4341-8AEA-62646FFDCE61}" destId="{C3CC1BD0-639F-B648-806B-46E1B5F00CAA}" srcOrd="0" destOrd="0" presId="urn:microsoft.com/office/officeart/2008/layout/HexagonCluster"/>
    <dgm:cxn modelId="{94D2D73F-371F-1947-8C67-6188372F2DA1}" type="presParOf" srcId="{F40F0179-E3A6-0749-A153-5215A2EAC215}" destId="{95748E98-6973-C745-BB37-2B651E74B617}" srcOrd="13" destOrd="0" presId="urn:microsoft.com/office/officeart/2008/layout/HexagonCluster"/>
    <dgm:cxn modelId="{2039796F-A13F-DE4B-BB81-E4A0B389A215}" type="presParOf" srcId="{95748E98-6973-C745-BB37-2B651E74B617}" destId="{49F4BAAE-36B6-034F-BF0A-79FD33A6E828}" srcOrd="0" destOrd="0" presId="urn:microsoft.com/office/officeart/2008/layout/HexagonCluster"/>
    <dgm:cxn modelId="{A2A06069-45DF-9948-9CD3-9C1E241A0D26}" type="presParOf" srcId="{F40F0179-E3A6-0749-A153-5215A2EAC215}" destId="{B76DF039-BDB9-6C44-BA46-4602A09ED011}" srcOrd="14" destOrd="0" presId="urn:microsoft.com/office/officeart/2008/layout/HexagonCluster"/>
    <dgm:cxn modelId="{27C80F0D-A298-BD4C-941C-783D519C3218}" type="presParOf" srcId="{B76DF039-BDB9-6C44-BA46-4602A09ED011}" destId="{0EFE8A3E-7BF1-EA41-B891-0B0BD9219F27}" srcOrd="0" destOrd="0" presId="urn:microsoft.com/office/officeart/2008/layout/HexagonCluster"/>
    <dgm:cxn modelId="{7CAADD17-9D06-BA42-8FEF-EB7AE96C33C4}" type="presParOf" srcId="{F40F0179-E3A6-0749-A153-5215A2EAC215}" destId="{BA1AA945-4639-0C4A-B5F3-55D15BAC6BB6}" srcOrd="15" destOrd="0" presId="urn:microsoft.com/office/officeart/2008/layout/HexagonCluster"/>
    <dgm:cxn modelId="{CD4DAFB8-83D2-A343-A48F-D047E6D21D02}" type="presParOf" srcId="{BA1AA945-4639-0C4A-B5F3-55D15BAC6BB6}" destId="{55922EE1-EE50-D34A-9426-77AD5FAB5C0B}" srcOrd="0" destOrd="0" presId="urn:microsoft.com/office/officeart/2008/layout/HexagonCluster"/>
    <dgm:cxn modelId="{E2424C7F-B09D-7449-BC24-74A0DDD028BD}" type="presParOf" srcId="{F40F0179-E3A6-0749-A153-5215A2EAC215}" destId="{A41C4A62-3645-AB44-B967-F23CE948E2B9}" srcOrd="16" destOrd="0" presId="urn:microsoft.com/office/officeart/2008/layout/HexagonCluster"/>
    <dgm:cxn modelId="{88A24DAD-CD12-F848-9AFB-BECF1D0424A1}" type="presParOf" srcId="{A41C4A62-3645-AB44-B967-F23CE948E2B9}" destId="{33A41F58-BE9E-6245-A740-9365D41930DF}" srcOrd="0" destOrd="0" presId="urn:microsoft.com/office/officeart/2008/layout/HexagonCluster"/>
    <dgm:cxn modelId="{B09457FB-266C-F246-96F7-D8BC67C68A4D}" type="presParOf" srcId="{F40F0179-E3A6-0749-A153-5215A2EAC215}" destId="{B4EF91EC-2AF2-804E-8653-F4A9BB94A026}" srcOrd="17" destOrd="0" presId="urn:microsoft.com/office/officeart/2008/layout/HexagonCluster"/>
    <dgm:cxn modelId="{19BF1BD2-C04E-A843-957D-04A0A1EDD14C}" type="presParOf" srcId="{B4EF91EC-2AF2-804E-8653-F4A9BB94A026}" destId="{8A576AA5-852E-2043-A6B2-5231C4746E91}" srcOrd="0" destOrd="0" presId="urn:microsoft.com/office/officeart/2008/layout/HexagonCluster"/>
    <dgm:cxn modelId="{963BE16E-9FB5-9D4C-B608-73565186E58E}" type="presParOf" srcId="{F40F0179-E3A6-0749-A153-5215A2EAC215}" destId="{23511CFF-A30D-7147-9758-F46DFA2C1FAA}" srcOrd="18" destOrd="0" presId="urn:microsoft.com/office/officeart/2008/layout/HexagonCluster"/>
    <dgm:cxn modelId="{F58B54BD-2F18-174B-AB8A-FA3596FEFA8B}" type="presParOf" srcId="{23511CFF-A30D-7147-9758-F46DFA2C1FAA}" destId="{0B4718C6-AB3F-9E4E-838E-847D0FB8E37A}" srcOrd="0" destOrd="0" presId="urn:microsoft.com/office/officeart/2008/layout/HexagonCluster"/>
    <dgm:cxn modelId="{C8BE9EA6-5779-F84D-8CF9-60F422322D9E}" type="presParOf" srcId="{F40F0179-E3A6-0749-A153-5215A2EAC215}" destId="{1E583FFA-6C5E-394C-ABF9-14CDFE88A064}" srcOrd="19" destOrd="0" presId="urn:microsoft.com/office/officeart/2008/layout/HexagonCluster"/>
    <dgm:cxn modelId="{9AFBFB07-6E4C-E349-AD73-4D774C1C3A54}" type="presParOf" srcId="{1E583FFA-6C5E-394C-ABF9-14CDFE88A064}" destId="{BB95B91E-FA48-DE47-82F5-426DB38D75BB}" srcOrd="0" destOrd="0" presId="urn:microsoft.com/office/officeart/2008/layout/Hexagon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E219A-C841-D24B-A5C1-4102C2316845}">
      <dsp:nvSpPr>
        <dsp:cNvPr id="0" name=""/>
        <dsp:cNvSpPr/>
      </dsp:nvSpPr>
      <dsp:spPr>
        <a:xfrm>
          <a:off x="7831864" y="4569200"/>
          <a:ext cx="2423021" cy="2080236"/>
        </a:xfrm>
        <a:prstGeom prst="hexagon">
          <a:avLst>
            <a:gd name="adj" fmla="val 25000"/>
            <a:gd name="vf" fmla="val 115470"/>
          </a:avLst>
        </a:prstGeom>
        <a:solidFill>
          <a:srgbClr val="4472C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(3) Counseling practices around DTG use in WLHIV of reproductive potential</a:t>
          </a:r>
        </a:p>
      </dsp:txBody>
      <dsp:txXfrm>
        <a:off x="8207135" y="4891382"/>
        <a:ext cx="1672479" cy="1435872"/>
      </dsp:txXfrm>
    </dsp:sp>
    <dsp:sp modelId="{973A6484-04CB-D04A-AB63-99E63D42113E}">
      <dsp:nvSpPr>
        <dsp:cNvPr id="0" name=""/>
        <dsp:cNvSpPr/>
      </dsp:nvSpPr>
      <dsp:spPr>
        <a:xfrm>
          <a:off x="2142948" y="5549376"/>
          <a:ext cx="282643" cy="243626"/>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19AFE0-00C9-0541-BDBF-B00CF95FEEE0}">
      <dsp:nvSpPr>
        <dsp:cNvPr id="0" name=""/>
        <dsp:cNvSpPr/>
      </dsp:nvSpPr>
      <dsp:spPr>
        <a:xfrm>
          <a:off x="2011083" y="2340279"/>
          <a:ext cx="2423021" cy="2080236"/>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59C238-97DC-574A-9CAC-94843D6D6E00}">
      <dsp:nvSpPr>
        <dsp:cNvPr id="0" name=""/>
        <dsp:cNvSpPr/>
      </dsp:nvSpPr>
      <dsp:spPr>
        <a:xfrm>
          <a:off x="1659885" y="5273082"/>
          <a:ext cx="282643" cy="243626"/>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817038"/>
              <a:satOff val="-1136"/>
              <a:lumOff val="-43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BFCCF3-9363-4D4E-A1C7-0BDB144AF82D}">
      <dsp:nvSpPr>
        <dsp:cNvPr id="0" name=""/>
        <dsp:cNvSpPr/>
      </dsp:nvSpPr>
      <dsp:spPr>
        <a:xfrm>
          <a:off x="7807807" y="2115230"/>
          <a:ext cx="2423021" cy="2080236"/>
        </a:xfrm>
        <a:prstGeom prst="hexagon">
          <a:avLst>
            <a:gd name="adj" fmla="val 25000"/>
            <a:gd name="vf" fmla="val 115470"/>
          </a:avLst>
        </a:prstGeom>
        <a:solidFill>
          <a:srgbClr val="43BEB9"/>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mn-lt"/>
            </a:rPr>
            <a:t> (2) </a:t>
          </a:r>
          <a:r>
            <a:rPr lang="en-US" sz="2200" b="1" kern="1200" dirty="0">
              <a:latin typeface="+mn-lt"/>
              <a:cs typeface="Arial" panose="020B0604020202020204" pitchFamily="34" charset="0"/>
            </a:rPr>
            <a:t>Knowledge of effective contraception</a:t>
          </a:r>
        </a:p>
      </dsp:txBody>
      <dsp:txXfrm>
        <a:off x="8183078" y="2437412"/>
        <a:ext cx="1672479" cy="1435872"/>
      </dsp:txXfrm>
    </dsp:sp>
    <dsp:sp modelId="{47E6CA08-7E44-9541-B49C-CE450766F632}">
      <dsp:nvSpPr>
        <dsp:cNvPr id="0" name=""/>
        <dsp:cNvSpPr/>
      </dsp:nvSpPr>
      <dsp:spPr>
        <a:xfrm>
          <a:off x="5837864" y="5262008"/>
          <a:ext cx="282643" cy="243626"/>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34077"/>
              <a:satOff val="-2273"/>
              <a:lumOff val="-8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663E7B-E318-1845-8339-0D0FE32AA426}">
      <dsp:nvSpPr>
        <dsp:cNvPr id="0" name=""/>
        <dsp:cNvSpPr/>
      </dsp:nvSpPr>
      <dsp:spPr>
        <a:xfrm>
          <a:off x="9" y="5650986"/>
          <a:ext cx="2423021" cy="2080236"/>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818CC6-5CBA-E34A-8C70-B62D652D6E0E}">
      <dsp:nvSpPr>
        <dsp:cNvPr id="0" name=""/>
        <dsp:cNvSpPr/>
      </dsp:nvSpPr>
      <dsp:spPr>
        <a:xfrm>
          <a:off x="6313218" y="5540517"/>
          <a:ext cx="282643" cy="243626"/>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A85F2E-7E5C-B54C-BE7E-1C422A232798}">
      <dsp:nvSpPr>
        <dsp:cNvPr id="0" name=""/>
        <dsp:cNvSpPr/>
      </dsp:nvSpPr>
      <dsp:spPr>
        <a:xfrm>
          <a:off x="5660594" y="1110433"/>
          <a:ext cx="2423021" cy="2080236"/>
        </a:xfrm>
        <a:prstGeom prst="hexagon">
          <a:avLst>
            <a:gd name="adj" fmla="val 25000"/>
            <a:gd name="vf" fmla="val 115470"/>
          </a:avLst>
        </a:prstGeom>
        <a:solidFill>
          <a:srgbClr val="45B664"/>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mn-lt"/>
            </a:rPr>
            <a:t>(1)</a:t>
          </a:r>
        </a:p>
        <a:p>
          <a:pPr marL="0" lvl="0" indent="0" algn="ctr" defTabSz="977900">
            <a:lnSpc>
              <a:spcPct val="90000"/>
            </a:lnSpc>
            <a:spcBef>
              <a:spcPct val="0"/>
            </a:spcBef>
            <a:spcAft>
              <a:spcPct val="35000"/>
            </a:spcAft>
            <a:buNone/>
          </a:pPr>
          <a:r>
            <a:rPr lang="en-US" sz="2150" b="1" kern="1200" dirty="0">
              <a:latin typeface="+mn-lt"/>
              <a:cs typeface="Arial" panose="020B0604020202020204" pitchFamily="34" charset="0"/>
            </a:rPr>
            <a:t>Understanding DTG and birth defects</a:t>
          </a:r>
        </a:p>
      </dsp:txBody>
      <dsp:txXfrm>
        <a:off x="6035865" y="1432615"/>
        <a:ext cx="1672479" cy="1435872"/>
      </dsp:txXfrm>
    </dsp:sp>
    <dsp:sp modelId="{29E95D6D-C76D-D34D-A041-2B463C77A043}">
      <dsp:nvSpPr>
        <dsp:cNvPr id="0" name=""/>
        <dsp:cNvSpPr/>
      </dsp:nvSpPr>
      <dsp:spPr>
        <a:xfrm>
          <a:off x="3745020" y="2358425"/>
          <a:ext cx="282643" cy="243626"/>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3268153"/>
              <a:satOff val="-4546"/>
              <a:lumOff val="-17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867BC-630B-8047-BE8B-CBA24A1ED6D1}">
      <dsp:nvSpPr>
        <dsp:cNvPr id="0" name=""/>
        <dsp:cNvSpPr/>
      </dsp:nvSpPr>
      <dsp:spPr>
        <a:xfrm>
          <a:off x="6" y="1252121"/>
          <a:ext cx="2423021" cy="2080236"/>
        </a:xfrm>
        <a:prstGeom prst="hexagon">
          <a:avLst>
            <a:gd name="adj" fmla="val 25000"/>
            <a:gd name="vf" fmla="val 115470"/>
          </a:avLst>
        </a:prstGeom>
        <a:solidFill>
          <a:schemeClr val="lt1">
            <a:alpha val="90000"/>
            <a:hueOff val="0"/>
            <a:satOff val="0"/>
            <a:lumOff val="0"/>
            <a:alphaOff val="0"/>
          </a:schemeClr>
        </a:solidFill>
        <a:ln w="12700" cap="flat" cmpd="sng" algn="ctr">
          <a:solidFill>
            <a:srgbClr val="43BB8D"/>
          </a:solidFill>
          <a:prstDash val="solid"/>
          <a:miter lim="800000"/>
        </a:ln>
        <a:effectLst/>
      </dsp:spPr>
      <dsp:style>
        <a:lnRef idx="2">
          <a:scrgbClr r="0" g="0" b="0"/>
        </a:lnRef>
        <a:fillRef idx="1">
          <a:scrgbClr r="0" g="0" b="0"/>
        </a:fillRef>
        <a:effectRef idx="0">
          <a:scrgbClr r="0" g="0" b="0"/>
        </a:effectRef>
        <a:fontRef idx="minor"/>
      </dsp:style>
    </dsp:sp>
    <dsp:sp modelId="{A9DC2D8F-7154-6B4C-A26F-C63F9DA93B23}">
      <dsp:nvSpPr>
        <dsp:cNvPr id="0" name=""/>
        <dsp:cNvSpPr/>
      </dsp:nvSpPr>
      <dsp:spPr>
        <a:xfrm>
          <a:off x="4238361" y="2084346"/>
          <a:ext cx="282643" cy="243626"/>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4085191"/>
              <a:satOff val="-5682"/>
              <a:lumOff val="-217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CC1BD0-639F-B648-806B-46E1B5F00CAA}">
      <dsp:nvSpPr>
        <dsp:cNvPr id="0" name=""/>
        <dsp:cNvSpPr/>
      </dsp:nvSpPr>
      <dsp:spPr>
        <a:xfrm>
          <a:off x="5694789" y="5684687"/>
          <a:ext cx="2423021" cy="2080236"/>
        </a:xfrm>
        <a:prstGeom prst="hexagon">
          <a:avLst>
            <a:gd name="adj" fmla="val 25000"/>
            <a:gd name="vf" fmla="val 115470"/>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mn-lt"/>
              <a:cs typeface="Arial" panose="020B0604020202020204" pitchFamily="34" charset="0"/>
            </a:rPr>
            <a:t>(4) Views on integrated HIV and family planning care</a:t>
          </a:r>
        </a:p>
      </dsp:txBody>
      <dsp:txXfrm>
        <a:off x="6070060" y="6006869"/>
        <a:ext cx="1672479" cy="1435872"/>
      </dsp:txXfrm>
    </dsp:sp>
    <dsp:sp modelId="{49F4BAAE-36B6-034F-BF0A-79FD33A6E828}">
      <dsp:nvSpPr>
        <dsp:cNvPr id="0" name=""/>
        <dsp:cNvSpPr/>
      </dsp:nvSpPr>
      <dsp:spPr>
        <a:xfrm>
          <a:off x="8350817" y="3236588"/>
          <a:ext cx="282643" cy="243626"/>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FE8A3E-7BF1-EA41-B891-0B0BD9219F27}">
      <dsp:nvSpPr>
        <dsp:cNvPr id="0" name=""/>
        <dsp:cNvSpPr/>
      </dsp:nvSpPr>
      <dsp:spPr>
        <a:xfrm>
          <a:off x="13" y="3435350"/>
          <a:ext cx="2423021" cy="2080236"/>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922EE1-EE50-D34A-9426-77AD5FAB5C0B}">
      <dsp:nvSpPr>
        <dsp:cNvPr id="0" name=""/>
        <dsp:cNvSpPr/>
      </dsp:nvSpPr>
      <dsp:spPr>
        <a:xfrm>
          <a:off x="8812039" y="3521741"/>
          <a:ext cx="282643" cy="243626"/>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5719268"/>
              <a:satOff val="-7955"/>
              <a:lumOff val="-305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41F58-BE9E-6245-A740-9365D41930DF}">
      <dsp:nvSpPr>
        <dsp:cNvPr id="0" name=""/>
        <dsp:cNvSpPr/>
      </dsp:nvSpPr>
      <dsp:spPr>
        <a:xfrm>
          <a:off x="5686918" y="3378241"/>
          <a:ext cx="2423021" cy="2080236"/>
        </a:xfrm>
        <a:prstGeom prst="hexagon">
          <a:avLst>
            <a:gd name="adj" fmla="val 25000"/>
            <a:gd name="vf" fmla="val 115470"/>
          </a:avLst>
        </a:prstGeom>
        <a:solidFill>
          <a:srgbClr val="E72240"/>
        </a:solidFill>
        <a:ln w="12700" cap="flat" cmpd="sng" algn="ctr">
          <a:solidFill>
            <a:srgbClr val="E72240"/>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Domain</a:t>
          </a:r>
        </a:p>
      </dsp:txBody>
      <dsp:txXfrm>
        <a:off x="6062189" y="3700423"/>
        <a:ext cx="1672479" cy="1435872"/>
      </dsp:txXfrm>
    </dsp:sp>
    <dsp:sp modelId="{8A576AA5-852E-2043-A6B2-5231C4746E91}">
      <dsp:nvSpPr>
        <dsp:cNvPr id="0" name=""/>
        <dsp:cNvSpPr/>
      </dsp:nvSpPr>
      <dsp:spPr>
        <a:xfrm>
          <a:off x="10435952" y="2145830"/>
          <a:ext cx="282643" cy="243626"/>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6536306"/>
              <a:satOff val="-9092"/>
              <a:lumOff val="-34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718C6-AB3F-9E4E-838E-847D0FB8E37A}">
      <dsp:nvSpPr>
        <dsp:cNvPr id="0" name=""/>
        <dsp:cNvSpPr/>
      </dsp:nvSpPr>
      <dsp:spPr>
        <a:xfrm>
          <a:off x="1988784" y="4571614"/>
          <a:ext cx="2423021" cy="2080236"/>
        </a:xfrm>
        <a:prstGeom prst="hexagon">
          <a:avLst>
            <a:gd name="adj" fmla="val 25000"/>
            <a:gd name="vf" fmla="val 115470"/>
          </a:avLst>
        </a:prstGeom>
        <a:solidFill>
          <a:schemeClr val="lt1">
            <a:alpha val="90000"/>
            <a:hueOff val="0"/>
            <a:satOff val="0"/>
            <a:lumOff val="0"/>
            <a:alphaOff val="0"/>
          </a:schemeClr>
        </a:solidFill>
        <a:ln w="12700" cap="flat" cmpd="sng" algn="ctr">
          <a:solidFill>
            <a:srgbClr val="E72240"/>
          </a:solidFill>
          <a:prstDash val="solid"/>
          <a:miter lim="800000"/>
        </a:ln>
        <a:effectLst/>
      </dsp:spPr>
      <dsp:style>
        <a:lnRef idx="2">
          <a:scrgbClr r="0" g="0" b="0"/>
        </a:lnRef>
        <a:fillRef idx="1">
          <a:scrgbClr r="0" g="0" b="0"/>
        </a:fillRef>
        <a:effectRef idx="0">
          <a:scrgbClr r="0" g="0" b="0"/>
        </a:effectRef>
        <a:fontRef idx="minor"/>
      </dsp:style>
    </dsp:sp>
    <dsp:sp modelId="{BB95B91E-FA48-DE47-82F5-426DB38D75BB}">
      <dsp:nvSpPr>
        <dsp:cNvPr id="0" name=""/>
        <dsp:cNvSpPr/>
      </dsp:nvSpPr>
      <dsp:spPr>
        <a:xfrm>
          <a:off x="10907452" y="2391647"/>
          <a:ext cx="282643" cy="243626"/>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46A37-E5B4-0946-B1F4-4950749E2E12}" type="datetimeFigureOut">
              <a:rPr lang="en-US" smtClean="0"/>
              <a:t>6/26/20</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F572C-4131-FB49-B0F7-F7AF820432F3}" type="slidenum">
              <a:rPr lang="en-US" smtClean="0"/>
              <a:t>‹#›</a:t>
            </a:fld>
            <a:endParaRPr lang="en-US"/>
          </a:p>
        </p:txBody>
      </p:sp>
    </p:spTree>
    <p:extLst>
      <p:ext uri="{BB962C8B-B14F-4D97-AF65-F5344CB8AC3E}">
        <p14:creationId xmlns:p14="http://schemas.microsoft.com/office/powerpoint/2010/main" val="189604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8F572C-4131-FB49-B0F7-F7AF820432F3}" type="slidenum">
              <a:rPr lang="en-US" smtClean="0"/>
              <a:t>1</a:t>
            </a:fld>
            <a:endParaRPr lang="en-US"/>
          </a:p>
        </p:txBody>
      </p:sp>
    </p:spTree>
    <p:extLst>
      <p:ext uri="{BB962C8B-B14F-4D97-AF65-F5344CB8AC3E}">
        <p14:creationId xmlns:p14="http://schemas.microsoft.com/office/powerpoint/2010/main" val="311335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26/06/2020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26/06/2020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26/06/2020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26/06/2020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diagramLayout" Target="../diagrams/layout1.xml"/><Relationship Id="rId12" Type="http://schemas.openxmlformats.org/officeDocument/2006/relationships/hyperlink" Target="mailto:julie.thorne@utoronto.ca" TargetMode="External"/><Relationship Id="rId17" Type="http://schemas.openxmlformats.org/officeDocument/2006/relationships/image" Target="../media/image6.jpg"/><Relationship Id="rId2" Type="http://schemas.openxmlformats.org/officeDocument/2006/relationships/audio" Target="../media/media1.m4a"/><Relationship Id="rId16" Type="http://schemas.openxmlformats.org/officeDocument/2006/relationships/image" Target="../media/image5.tiff"/><Relationship Id="rId1" Type="http://schemas.microsoft.com/office/2007/relationships/media" Target="../media/media1.m4a"/><Relationship Id="rId6" Type="http://schemas.openxmlformats.org/officeDocument/2006/relationships/diagramData" Target="../diagrams/data1.xml"/><Relationship Id="rId11" Type="http://schemas.openxmlformats.org/officeDocument/2006/relationships/hyperlink" Target="mailto:mwmercy@gmail.com" TargetMode="External"/><Relationship Id="rId5" Type="http://schemas.openxmlformats.org/officeDocument/2006/relationships/image" Target="../media/image1.png"/><Relationship Id="rId1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72193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p>
        </p:txBody>
      </p:sp>
      <p:sp>
        <p:nvSpPr>
          <p:cNvPr id="5" name="Text Box 3"/>
          <p:cNvSpPr txBox="1">
            <a:spLocks noChangeArrowheads="1"/>
          </p:cNvSpPr>
          <p:nvPr/>
        </p:nvSpPr>
        <p:spPr bwMode="auto">
          <a:xfrm>
            <a:off x="737964" y="3787567"/>
            <a:ext cx="9642526" cy="11651869"/>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defTabSz="525571" eaLnBrk="0" fontAlgn="base" hangingPunct="0">
              <a:spcBef>
                <a:spcPct val="0"/>
              </a:spcBef>
              <a:spcAft>
                <a:spcPct val="0"/>
              </a:spcAft>
            </a:pPr>
            <a:r>
              <a:rPr lang="en-US" altLang="en-US" sz="4800" b="1" dirty="0">
                <a:solidFill>
                  <a:srgbClr val="E72240"/>
                </a:solidFill>
                <a:cs typeface="Arial" panose="020B0604020202020204" pitchFamily="34" charset="0"/>
              </a:rPr>
              <a:t>Background</a:t>
            </a:r>
          </a:p>
          <a:p>
            <a:pPr defTabSz="525571" eaLnBrk="0" fontAlgn="base" hangingPunct="0">
              <a:spcBef>
                <a:spcPct val="0"/>
              </a:spcBef>
              <a:spcAft>
                <a:spcPct val="0"/>
              </a:spcAft>
            </a:pPr>
            <a:endParaRPr lang="en-CA" sz="2400" dirty="0">
              <a:cs typeface="Arial" panose="020B0604020202020204" pitchFamily="34" charset="0"/>
            </a:endParaRPr>
          </a:p>
          <a:p>
            <a:pPr marL="342900" indent="-342900" defTabSz="525571" eaLnBrk="0" fontAlgn="base" hangingPunct="0">
              <a:spcBef>
                <a:spcPct val="0"/>
              </a:spcBef>
              <a:spcAft>
                <a:spcPct val="0"/>
              </a:spcAft>
              <a:buFont typeface="Arial" panose="020B0604020202020204" pitchFamily="34" charset="0"/>
              <a:buChar char="•"/>
            </a:pPr>
            <a:r>
              <a:rPr lang="en-CA" sz="3000" dirty="0">
                <a:cs typeface="Arial" panose="020B0604020202020204" pitchFamily="34" charset="0"/>
              </a:rPr>
              <a:t>Dolutegravir (DTG) is the leading 1</a:t>
            </a:r>
            <a:r>
              <a:rPr lang="en-CA" sz="3000" baseline="30000" dirty="0">
                <a:cs typeface="Arial" panose="020B0604020202020204" pitchFamily="34" charset="0"/>
              </a:rPr>
              <a:t>st</a:t>
            </a:r>
            <a:r>
              <a:rPr lang="en-CA" sz="3000" dirty="0">
                <a:cs typeface="Arial" panose="020B0604020202020204" pitchFamily="34" charset="0"/>
              </a:rPr>
              <a:t> line antiretroviral (ARV) because of its rapid efficacy, low side effect profile, high barrier to resistance, and low discontinuation rate. </a:t>
            </a:r>
          </a:p>
          <a:p>
            <a:pPr marL="800100" lvl="1" indent="-342900" defTabSz="525571" eaLnBrk="0" fontAlgn="base" hangingPunct="0">
              <a:spcBef>
                <a:spcPct val="0"/>
              </a:spcBef>
              <a:spcAft>
                <a:spcPct val="0"/>
              </a:spcAft>
              <a:buFont typeface="Arial" panose="020B0604020202020204" pitchFamily="34" charset="0"/>
              <a:buChar char="•"/>
            </a:pPr>
            <a:r>
              <a:rPr lang="en-CA" sz="3000" dirty="0">
                <a:cs typeface="Arial" panose="020B0604020202020204" pitchFamily="34" charset="0"/>
              </a:rPr>
              <a:t>In 2017, the </a:t>
            </a:r>
            <a:r>
              <a:rPr lang="en-US" sz="3000" dirty="0">
                <a:cs typeface="Arial" panose="020B0604020202020204" pitchFamily="34" charset="0"/>
              </a:rPr>
              <a:t>Academic Model for Providing Access To Healthcare (AMPATH), began the rollout of DTG in Kenya </a:t>
            </a:r>
          </a:p>
          <a:p>
            <a:pPr marL="800100" lvl="1" indent="-342900" defTabSz="525571" eaLnBrk="0" fontAlgn="base" hangingPunct="0">
              <a:spcBef>
                <a:spcPct val="0"/>
              </a:spcBef>
              <a:spcAft>
                <a:spcPct val="0"/>
              </a:spcAft>
              <a:buFont typeface="Arial" panose="020B0604020202020204" pitchFamily="34" charset="0"/>
              <a:buChar char="•"/>
            </a:pPr>
            <a:r>
              <a:rPr lang="en-US" sz="3000" dirty="0">
                <a:cs typeface="Arial" panose="020B0604020202020204" pitchFamily="34" charset="0"/>
              </a:rPr>
              <a:t>By June 31, 2018, 5,063 individuals were on DTG-containing ART at AMPATH; more than half  of these individuals are women of reproductive age.</a:t>
            </a:r>
          </a:p>
          <a:p>
            <a:pPr lvl="1" defTabSz="525571" eaLnBrk="0" fontAlgn="base" hangingPunct="0">
              <a:spcBef>
                <a:spcPct val="0"/>
              </a:spcBef>
              <a:spcAft>
                <a:spcPct val="0"/>
              </a:spcAft>
            </a:pPr>
            <a:r>
              <a:rPr lang="en-CA" sz="3000" dirty="0">
                <a:cs typeface="Arial" panose="020B0604020202020204" pitchFamily="34" charset="0"/>
              </a:rPr>
              <a:t>  </a:t>
            </a:r>
          </a:p>
          <a:p>
            <a:pPr marL="342900" indent="-342900" defTabSz="525571" eaLnBrk="0" fontAlgn="base" hangingPunct="0">
              <a:spcBef>
                <a:spcPct val="0"/>
              </a:spcBef>
              <a:spcAft>
                <a:spcPct val="0"/>
              </a:spcAft>
              <a:buFont typeface="Arial" panose="020B0604020202020204" pitchFamily="34" charset="0"/>
              <a:buChar char="•"/>
            </a:pPr>
            <a:r>
              <a:rPr lang="en-CA" sz="3000" dirty="0">
                <a:cs typeface="Arial" panose="020B0604020202020204" pitchFamily="34" charset="0"/>
              </a:rPr>
              <a:t>Mid-rollout, new evidence suggested a risk of of neural tube defects in women using DTG peri-conception </a:t>
            </a:r>
          </a:p>
          <a:p>
            <a:pPr marL="800100" lvl="1" indent="-342900" defTabSz="525571" eaLnBrk="0" fontAlgn="base" hangingPunct="0">
              <a:spcBef>
                <a:spcPct val="0"/>
              </a:spcBef>
              <a:spcAft>
                <a:spcPct val="0"/>
              </a:spcAft>
              <a:buFont typeface="Arial" panose="020B0604020202020204" pitchFamily="34" charset="0"/>
              <a:buChar char="•"/>
            </a:pPr>
            <a:r>
              <a:rPr lang="en-CA" sz="3000" dirty="0">
                <a:cs typeface="Arial" panose="020B0604020202020204" pitchFamily="34" charset="0"/>
              </a:rPr>
              <a:t>DTG use was halted in this age group, with inconsistent counseling and practice</a:t>
            </a:r>
          </a:p>
          <a:p>
            <a:pPr lvl="1" defTabSz="525571" eaLnBrk="0" fontAlgn="base" hangingPunct="0">
              <a:spcBef>
                <a:spcPct val="0"/>
              </a:spcBef>
              <a:spcAft>
                <a:spcPct val="0"/>
              </a:spcAft>
            </a:pPr>
            <a:endParaRPr lang="en-CA" sz="3000" dirty="0">
              <a:cs typeface="Arial" panose="020B0604020202020204" pitchFamily="34" charset="0"/>
            </a:endParaRPr>
          </a:p>
          <a:p>
            <a:pPr marL="342900" indent="-342900" defTabSz="525571" eaLnBrk="0" fontAlgn="base" hangingPunct="0">
              <a:spcBef>
                <a:spcPct val="0"/>
              </a:spcBef>
              <a:spcAft>
                <a:spcPct val="0"/>
              </a:spcAft>
              <a:buFont typeface="Arial" panose="020B0604020202020204" pitchFamily="34" charset="0"/>
              <a:buChar char="•"/>
            </a:pPr>
            <a:r>
              <a:rPr lang="en-CA" sz="3000" dirty="0">
                <a:cs typeface="Arial" panose="020B0604020202020204" pitchFamily="34" charset="0"/>
              </a:rPr>
              <a:t>Data are lacking for best practices to facilitate healthcare provider (HCP) and patient decision-making on antiretroviral therapy (ART) and family planning (FP) use.</a:t>
            </a:r>
          </a:p>
          <a:p>
            <a:pPr defTabSz="525571" eaLnBrk="0" fontAlgn="base" hangingPunct="0">
              <a:spcBef>
                <a:spcPct val="0"/>
              </a:spcBef>
              <a:spcAft>
                <a:spcPct val="0"/>
              </a:spcAft>
            </a:pPr>
            <a:r>
              <a:rPr lang="en-CA" sz="3000" dirty="0">
                <a:cs typeface="Arial" panose="020B0604020202020204" pitchFamily="34" charset="0"/>
              </a:rPr>
              <a:t> </a:t>
            </a:r>
          </a:p>
          <a:p>
            <a:pPr marL="342900" indent="-342900" defTabSz="525571" eaLnBrk="0" fontAlgn="base" hangingPunct="0">
              <a:spcBef>
                <a:spcPct val="0"/>
              </a:spcBef>
              <a:spcAft>
                <a:spcPct val="0"/>
              </a:spcAft>
              <a:buFont typeface="Arial" panose="020B0604020202020204" pitchFamily="34" charset="0"/>
              <a:buChar char="•"/>
            </a:pPr>
            <a:r>
              <a:rPr lang="en-CA" sz="3000" i="1" dirty="0" err="1">
                <a:cs typeface="Arial" panose="020B0604020202020204" pitchFamily="34" charset="0"/>
              </a:rPr>
              <a:t>Chaguo-Langu</a:t>
            </a:r>
            <a:r>
              <a:rPr lang="en-CA" sz="3000" i="1" dirty="0">
                <a:cs typeface="Arial" panose="020B0604020202020204" pitchFamily="34" charset="0"/>
              </a:rPr>
              <a:t>– My Choice </a:t>
            </a:r>
            <a:r>
              <a:rPr lang="en-CA" sz="3000" dirty="0">
                <a:cs typeface="Arial" panose="020B0604020202020204" pitchFamily="34" charset="0"/>
              </a:rPr>
              <a:t>study is a multi-pronged mix-methods study</a:t>
            </a:r>
          </a:p>
          <a:p>
            <a:pPr marL="800100" lvl="1" indent="-342900" defTabSz="525571" eaLnBrk="0" fontAlgn="base" hangingPunct="0">
              <a:spcBef>
                <a:spcPct val="0"/>
              </a:spcBef>
              <a:spcAft>
                <a:spcPct val="0"/>
              </a:spcAft>
              <a:buFont typeface="Arial" panose="020B0604020202020204" pitchFamily="34" charset="0"/>
              <a:buChar char="•"/>
            </a:pPr>
            <a:r>
              <a:rPr lang="en-CA" sz="3000" dirty="0">
                <a:cs typeface="Arial" panose="020B0604020202020204" pitchFamily="34" charset="0"/>
              </a:rPr>
              <a:t>Here, we qualitatively explored factors </a:t>
            </a:r>
            <a:r>
              <a:rPr lang="en-CA" sz="3000" b="1" dirty="0">
                <a:cs typeface="Arial" panose="020B0604020202020204" pitchFamily="34" charset="0"/>
              </a:rPr>
              <a:t>facilitatin</a:t>
            </a:r>
            <a:r>
              <a:rPr lang="en-CA" sz="3000" dirty="0">
                <a:cs typeface="Arial" panose="020B0604020202020204" pitchFamily="34" charset="0"/>
              </a:rPr>
              <a:t>g and </a:t>
            </a:r>
            <a:r>
              <a:rPr lang="en-CA" sz="3000" b="1" dirty="0">
                <a:cs typeface="Arial" panose="020B0604020202020204" pitchFamily="34" charset="0"/>
              </a:rPr>
              <a:t>challenging HCP counseling </a:t>
            </a:r>
            <a:r>
              <a:rPr lang="en-CA" sz="3000" dirty="0">
                <a:cs typeface="Arial" panose="020B0604020202020204" pitchFamily="34" charset="0"/>
              </a:rPr>
              <a:t>around </a:t>
            </a:r>
            <a:r>
              <a:rPr lang="en-CA" sz="3000" b="1" dirty="0">
                <a:cs typeface="Arial" panose="020B0604020202020204" pitchFamily="34" charset="0"/>
              </a:rPr>
              <a:t>ART</a:t>
            </a:r>
            <a:r>
              <a:rPr lang="en-CA" sz="3000" dirty="0">
                <a:cs typeface="Arial" panose="020B0604020202020204" pitchFamily="34" charset="0"/>
              </a:rPr>
              <a:t> and </a:t>
            </a:r>
            <a:r>
              <a:rPr lang="en-CA" sz="3000" b="1" dirty="0">
                <a:cs typeface="Arial" panose="020B0604020202020204" pitchFamily="34" charset="0"/>
              </a:rPr>
              <a:t>contraceptive use</a:t>
            </a:r>
            <a:r>
              <a:rPr lang="en-CA" sz="3000" dirty="0">
                <a:cs typeface="Arial" panose="020B0604020202020204" pitchFamily="34" charset="0"/>
              </a:rPr>
              <a:t> among women living with HIV (WLHIV) already using DTG in Kenya. </a:t>
            </a:r>
            <a:endParaRPr lang="en-US" altLang="en-US" sz="3000" dirty="0">
              <a:cs typeface="Arial" panose="020B0604020202020204" pitchFamily="34" charset="0"/>
            </a:endParaRPr>
          </a:p>
        </p:txBody>
      </p:sp>
      <p:sp>
        <p:nvSpPr>
          <p:cNvPr id="6" name="Text Box 4"/>
          <p:cNvSpPr txBox="1">
            <a:spLocks noChangeArrowheads="1"/>
          </p:cNvSpPr>
          <p:nvPr/>
        </p:nvSpPr>
        <p:spPr bwMode="auto">
          <a:xfrm>
            <a:off x="868592" y="16151690"/>
            <a:ext cx="9189809" cy="280658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defTabSz="525571" eaLnBrk="0" fontAlgn="base" hangingPunct="0">
              <a:spcBef>
                <a:spcPct val="0"/>
              </a:spcBef>
              <a:spcAft>
                <a:spcPct val="0"/>
              </a:spcAft>
            </a:pPr>
            <a:r>
              <a:rPr lang="en-US" altLang="en-US" sz="4800" b="1" dirty="0">
                <a:solidFill>
                  <a:srgbClr val="E72240"/>
                </a:solidFill>
              </a:rPr>
              <a:t>Methods</a:t>
            </a:r>
          </a:p>
          <a:p>
            <a:pPr defTabSz="525571" eaLnBrk="0" fontAlgn="base" hangingPunct="0">
              <a:spcBef>
                <a:spcPct val="0"/>
              </a:spcBef>
              <a:spcAft>
                <a:spcPct val="0"/>
              </a:spcAft>
            </a:pPr>
            <a:endParaRPr lang="en-CA" sz="2400" dirty="0">
              <a:cs typeface="Arial" panose="020B0604020202020204" pitchFamily="34" charset="0"/>
            </a:endParaRPr>
          </a:p>
          <a:p>
            <a:pPr marL="457200" indent="-457200" defTabSz="525571" eaLnBrk="0" fontAlgn="base" hangingPunct="0">
              <a:spcBef>
                <a:spcPct val="0"/>
              </a:spcBef>
              <a:spcAft>
                <a:spcPct val="0"/>
              </a:spcAft>
              <a:buFont typeface="Arial" panose="020B0604020202020204" pitchFamily="34" charset="0"/>
              <a:buChar char="•"/>
            </a:pPr>
            <a:r>
              <a:rPr lang="en-CA" sz="3000" dirty="0">
                <a:cs typeface="Arial" panose="020B0604020202020204" pitchFamily="34" charset="0"/>
              </a:rPr>
              <a:t>Here, we conducted semi-structured, </a:t>
            </a:r>
            <a:r>
              <a:rPr lang="en-CA" sz="3000" b="1" dirty="0">
                <a:cs typeface="Arial" panose="020B0604020202020204" pitchFamily="34" charset="0"/>
              </a:rPr>
              <a:t>in-depth interviews </a:t>
            </a:r>
            <a:r>
              <a:rPr lang="en-CA" sz="3000" dirty="0">
                <a:cs typeface="Arial" panose="020B0604020202020204" pitchFamily="34" charset="0"/>
              </a:rPr>
              <a:t>in English with </a:t>
            </a:r>
            <a:r>
              <a:rPr lang="en-CA" sz="3000" b="1" dirty="0">
                <a:cs typeface="Arial" panose="020B0604020202020204" pitchFamily="34" charset="0"/>
              </a:rPr>
              <a:t>nine HCPs  </a:t>
            </a:r>
            <a:r>
              <a:rPr lang="en-CA" sz="3000" dirty="0">
                <a:cs typeface="Arial" panose="020B0604020202020204" pitchFamily="34" charset="0"/>
              </a:rPr>
              <a:t>at AMPATH’s largest treatment facility in Eldoret, Kenya</a:t>
            </a:r>
          </a:p>
          <a:p>
            <a:pPr defTabSz="525571" eaLnBrk="0" fontAlgn="base" hangingPunct="0">
              <a:spcBef>
                <a:spcPct val="0"/>
              </a:spcBef>
              <a:spcAft>
                <a:spcPct val="0"/>
              </a:spcAft>
            </a:pPr>
            <a:endParaRPr lang="en-CA" sz="2400" dirty="0">
              <a:cs typeface="Arial" panose="020B0604020202020204" pitchFamily="34" charset="0"/>
            </a:endParaRPr>
          </a:p>
          <a:p>
            <a:pPr defTabSz="525571" eaLnBrk="0" fontAlgn="base" hangingPunct="0">
              <a:spcBef>
                <a:spcPct val="0"/>
              </a:spcBef>
              <a:spcAft>
                <a:spcPct val="0"/>
              </a:spcAft>
            </a:pPr>
            <a:endParaRPr lang="en-US" altLang="en-US" sz="1725" dirty="0"/>
          </a:p>
        </p:txBody>
      </p:sp>
      <p:sp>
        <p:nvSpPr>
          <p:cNvPr id="9" name="Text Box 7"/>
          <p:cNvSpPr txBox="1">
            <a:spLocks noChangeArrowheads="1"/>
          </p:cNvSpPr>
          <p:nvPr/>
        </p:nvSpPr>
        <p:spPr bwMode="auto">
          <a:xfrm>
            <a:off x="7886895" y="1998861"/>
            <a:ext cx="26897860" cy="148485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lnSpc>
                <a:spcPct val="150000"/>
              </a:lnSpc>
              <a:spcBef>
                <a:spcPct val="0"/>
              </a:spcBef>
              <a:spcAft>
                <a:spcPct val="0"/>
              </a:spcAft>
            </a:pPr>
            <a:r>
              <a:rPr lang="en-US" altLang="en-US" sz="3600" b="1" dirty="0">
                <a:solidFill>
                  <a:schemeClr val="bg1"/>
                </a:solidFill>
              </a:rPr>
              <a:t>Thorne JG</a:t>
            </a:r>
            <a:r>
              <a:rPr lang="en-US" altLang="en-US" sz="3600" b="1" baseline="30000" dirty="0">
                <a:solidFill>
                  <a:schemeClr val="bg1"/>
                </a:solidFill>
              </a:rPr>
              <a:t>2</a:t>
            </a:r>
            <a:r>
              <a:rPr lang="en-US" altLang="en-US" sz="3600" b="1" dirty="0">
                <a:solidFill>
                  <a:schemeClr val="bg1"/>
                </a:solidFill>
              </a:rPr>
              <a:t>, </a:t>
            </a:r>
            <a:r>
              <a:rPr lang="en-US" altLang="en-US" sz="3600" b="1" dirty="0" err="1">
                <a:solidFill>
                  <a:schemeClr val="bg1"/>
                </a:solidFill>
              </a:rPr>
              <a:t>Maina</a:t>
            </a:r>
            <a:r>
              <a:rPr lang="en-US" altLang="en-US" sz="3600" b="1" dirty="0">
                <a:solidFill>
                  <a:schemeClr val="bg1"/>
                </a:solidFill>
              </a:rPr>
              <a:t> M</a:t>
            </a:r>
            <a:r>
              <a:rPr lang="en-US" altLang="en-US" sz="3600" b="1" baseline="30000" dirty="0">
                <a:solidFill>
                  <a:schemeClr val="bg1"/>
                </a:solidFill>
              </a:rPr>
              <a:t>1,5 </a:t>
            </a:r>
            <a:r>
              <a:rPr lang="en-US" altLang="en-US" sz="3600" b="1" dirty="0">
                <a:solidFill>
                  <a:schemeClr val="bg1"/>
                </a:solidFill>
              </a:rPr>
              <a:t>, Bernard C</a:t>
            </a:r>
            <a:r>
              <a:rPr lang="en-US" altLang="en-US" sz="3600" b="1" baseline="30000" dirty="0">
                <a:solidFill>
                  <a:schemeClr val="bg1"/>
                </a:solidFill>
              </a:rPr>
              <a:t>3</a:t>
            </a:r>
            <a:r>
              <a:rPr lang="en-US" altLang="en-US" sz="3600" b="1" dirty="0">
                <a:solidFill>
                  <a:schemeClr val="bg1"/>
                </a:solidFill>
              </a:rPr>
              <a:t>, Humphrey J</a:t>
            </a:r>
            <a:r>
              <a:rPr lang="en-US" altLang="en-US" sz="3600" b="1" baseline="30000" dirty="0">
                <a:solidFill>
                  <a:schemeClr val="bg1"/>
                </a:solidFill>
              </a:rPr>
              <a:t>4</a:t>
            </a:r>
            <a:r>
              <a:rPr lang="en-US" altLang="en-US" sz="3600" b="1" dirty="0">
                <a:solidFill>
                  <a:schemeClr val="bg1"/>
                </a:solidFill>
              </a:rPr>
              <a:t>, </a:t>
            </a:r>
            <a:r>
              <a:rPr lang="en-US" altLang="en-US" sz="3600" b="1" dirty="0" err="1">
                <a:solidFill>
                  <a:schemeClr val="bg1"/>
                </a:solidFill>
              </a:rPr>
              <a:t>Kerich</a:t>
            </a:r>
            <a:r>
              <a:rPr lang="en-US" altLang="en-US" sz="3600" b="1" dirty="0">
                <a:solidFill>
                  <a:schemeClr val="bg1"/>
                </a:solidFill>
              </a:rPr>
              <a:t> C, </a:t>
            </a:r>
            <a:r>
              <a:rPr lang="en-US" altLang="en-US" sz="3600" b="1" dirty="0" err="1">
                <a:solidFill>
                  <a:schemeClr val="bg1"/>
                </a:solidFill>
              </a:rPr>
              <a:t>Changwony</a:t>
            </a:r>
            <a:r>
              <a:rPr lang="en-US" altLang="en-US" sz="3600" b="1" dirty="0">
                <a:solidFill>
                  <a:schemeClr val="bg1"/>
                </a:solidFill>
              </a:rPr>
              <a:t> S</a:t>
            </a:r>
            <a:r>
              <a:rPr lang="en-US" altLang="en-US" sz="3600" b="1" baseline="30000" dirty="0">
                <a:solidFill>
                  <a:schemeClr val="bg1"/>
                </a:solidFill>
              </a:rPr>
              <a:t>1</a:t>
            </a:r>
            <a:r>
              <a:rPr lang="en-US" altLang="en-US" sz="3600" b="1" dirty="0">
                <a:solidFill>
                  <a:schemeClr val="bg1"/>
                </a:solidFill>
              </a:rPr>
              <a:t>, </a:t>
            </a:r>
            <a:r>
              <a:rPr lang="en-US" altLang="en-US" sz="3600" b="1" dirty="0" err="1">
                <a:solidFill>
                  <a:schemeClr val="bg1"/>
                </a:solidFill>
              </a:rPr>
              <a:t>Kibet</a:t>
            </a:r>
            <a:r>
              <a:rPr lang="en-US" altLang="en-US" sz="3600" b="1" dirty="0">
                <a:solidFill>
                  <a:schemeClr val="bg1"/>
                </a:solidFill>
              </a:rPr>
              <a:t> V</a:t>
            </a:r>
            <a:r>
              <a:rPr lang="en-US" altLang="en-US" sz="3600" b="1" baseline="30000" dirty="0">
                <a:solidFill>
                  <a:schemeClr val="bg1"/>
                </a:solidFill>
              </a:rPr>
              <a:t>1</a:t>
            </a:r>
            <a:r>
              <a:rPr lang="en-US" altLang="en-US" sz="3600" b="1" dirty="0">
                <a:solidFill>
                  <a:schemeClr val="bg1"/>
                </a:solidFill>
              </a:rPr>
              <a:t>, </a:t>
            </a:r>
            <a:r>
              <a:rPr lang="en-US" altLang="en-US" sz="3600" b="1" dirty="0" err="1">
                <a:solidFill>
                  <a:schemeClr val="bg1"/>
                </a:solidFill>
              </a:rPr>
              <a:t>Jakait</a:t>
            </a:r>
            <a:r>
              <a:rPr lang="en-US" altLang="en-US" sz="3600" b="1" dirty="0">
                <a:solidFill>
                  <a:schemeClr val="bg1"/>
                </a:solidFill>
              </a:rPr>
              <a:t> B</a:t>
            </a:r>
            <a:r>
              <a:rPr lang="en-US" altLang="en-US" sz="3600" b="1" baseline="30000" dirty="0">
                <a:solidFill>
                  <a:schemeClr val="bg1"/>
                </a:solidFill>
              </a:rPr>
              <a:t>1,5</a:t>
            </a:r>
            <a:r>
              <a:rPr lang="en-US" altLang="en-US" sz="3600" b="1" dirty="0">
                <a:solidFill>
                  <a:schemeClr val="bg1"/>
                </a:solidFill>
              </a:rPr>
              <a:t>, Patel R</a:t>
            </a:r>
            <a:r>
              <a:rPr lang="en-US" altLang="en-US" sz="3600" b="1" baseline="30000" dirty="0">
                <a:solidFill>
                  <a:schemeClr val="bg1"/>
                </a:solidFill>
              </a:rPr>
              <a:t>6</a:t>
            </a:r>
            <a:r>
              <a:rPr lang="en-US" altLang="en-US" sz="3600" b="1" dirty="0">
                <a:solidFill>
                  <a:schemeClr val="bg1"/>
                </a:solidFill>
              </a:rPr>
              <a:t> </a:t>
            </a:r>
          </a:p>
          <a:p>
            <a:pPr algn="ctr" defTabSz="525571" eaLnBrk="0" fontAlgn="base" hangingPunct="0">
              <a:spcBef>
                <a:spcPct val="0"/>
              </a:spcBef>
              <a:spcAft>
                <a:spcPct val="0"/>
              </a:spcAft>
            </a:pPr>
            <a:r>
              <a:rPr lang="en-US" altLang="en-US" sz="2300" baseline="30000" dirty="0">
                <a:solidFill>
                  <a:schemeClr val="bg1"/>
                </a:solidFill>
              </a:rPr>
              <a:t>1</a:t>
            </a:r>
            <a:r>
              <a:rPr lang="en-US" altLang="en-US" sz="2300" dirty="0">
                <a:solidFill>
                  <a:schemeClr val="bg1"/>
                </a:solidFill>
              </a:rPr>
              <a:t>Moi Teaching &amp; Referral Hospital, Eldoret Kenya, </a:t>
            </a:r>
            <a:r>
              <a:rPr lang="en-US" altLang="en-US" sz="2300" baseline="30000" dirty="0">
                <a:solidFill>
                  <a:schemeClr val="bg1"/>
                </a:solidFill>
              </a:rPr>
              <a:t>2</a:t>
            </a:r>
            <a:r>
              <a:rPr lang="en-US" altLang="en-US" sz="2300" dirty="0">
                <a:solidFill>
                  <a:schemeClr val="bg1"/>
                </a:solidFill>
              </a:rPr>
              <a:t>University of Toronto, Toronto Canada; </a:t>
            </a:r>
            <a:r>
              <a:rPr lang="en-US" altLang="en-US" sz="2300" baseline="30000" dirty="0">
                <a:solidFill>
                  <a:schemeClr val="bg1"/>
                </a:solidFill>
              </a:rPr>
              <a:t>3</a:t>
            </a:r>
            <a:r>
              <a:rPr lang="en-US" altLang="en-US" sz="2300" dirty="0">
                <a:solidFill>
                  <a:schemeClr val="bg1"/>
                </a:solidFill>
              </a:rPr>
              <a:t>Indiana University, Indianapolis USA; </a:t>
            </a:r>
            <a:r>
              <a:rPr lang="en-US" altLang="en-US" sz="2300" baseline="30000" dirty="0">
                <a:solidFill>
                  <a:schemeClr val="bg1"/>
                </a:solidFill>
              </a:rPr>
              <a:t>4</a:t>
            </a:r>
            <a:r>
              <a:rPr lang="en-US" altLang="en-US" sz="2300" dirty="0">
                <a:solidFill>
                  <a:schemeClr val="bg1"/>
                </a:solidFill>
              </a:rPr>
              <a:t>University of Washington, Seattle Washington; </a:t>
            </a:r>
            <a:r>
              <a:rPr lang="en-US" altLang="en-US" sz="2300" baseline="30000" dirty="0">
                <a:solidFill>
                  <a:schemeClr val="bg1"/>
                </a:solidFill>
              </a:rPr>
              <a:t>5</a:t>
            </a:r>
            <a:r>
              <a:rPr lang="en-US" altLang="en-US" sz="2300" dirty="0">
                <a:solidFill>
                  <a:schemeClr val="bg1"/>
                </a:solidFill>
              </a:rPr>
              <a:t>Academic Model Providing Access to Healthcare </a:t>
            </a: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0" y="28863607"/>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11863090" y="3768622"/>
            <a:ext cx="13217596" cy="217664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defTabSz="525571" eaLnBrk="0" fontAlgn="base" hangingPunct="0">
              <a:spcBef>
                <a:spcPct val="0"/>
              </a:spcBef>
              <a:spcAft>
                <a:spcPct val="0"/>
              </a:spcAft>
            </a:pPr>
            <a:r>
              <a:rPr lang="en-US" altLang="en-US" sz="4800" b="1" dirty="0">
                <a:solidFill>
                  <a:srgbClr val="E72240"/>
                </a:solidFill>
              </a:rPr>
              <a:t>Results</a:t>
            </a:r>
          </a:p>
          <a:p>
            <a:pPr marL="342900" indent="-342900" defTabSz="525571" eaLnBrk="0" fontAlgn="base" hangingPunct="0">
              <a:spcBef>
                <a:spcPct val="0"/>
              </a:spcBef>
              <a:spcAft>
                <a:spcPct val="0"/>
              </a:spcAft>
              <a:buFont typeface="Arial" panose="020B0604020202020204" pitchFamily="34" charset="0"/>
              <a:buChar char="•"/>
            </a:pPr>
            <a:endParaRPr lang="en-US" altLang="en-US" sz="2400" dirty="0">
              <a:solidFill>
                <a:srgbClr val="000000"/>
              </a:solidFill>
            </a:endParaRPr>
          </a:p>
          <a:p>
            <a:pPr marL="457200" indent="-457200" defTabSz="525571" eaLnBrk="0" fontAlgn="base" hangingPunct="0">
              <a:spcBef>
                <a:spcPct val="0"/>
              </a:spcBef>
              <a:spcAft>
                <a:spcPct val="0"/>
              </a:spcAft>
              <a:buFont typeface="Arial" panose="020B0604020202020204" pitchFamily="34" charset="0"/>
              <a:buChar char="•"/>
            </a:pPr>
            <a:r>
              <a:rPr lang="en-US" altLang="en-US" sz="3000" dirty="0">
                <a:solidFill>
                  <a:srgbClr val="000000"/>
                </a:solidFill>
              </a:rPr>
              <a:t>Nine healthcare providers interviewed: 8 clinical officers and 1 peer mentor. </a:t>
            </a:r>
          </a:p>
          <a:p>
            <a:pPr marL="457200" indent="-457200" defTabSz="525571" eaLnBrk="0" fontAlgn="base" hangingPunct="0">
              <a:spcBef>
                <a:spcPct val="0"/>
              </a:spcBef>
              <a:spcAft>
                <a:spcPct val="0"/>
              </a:spcAft>
              <a:buFont typeface="Arial" panose="020B0604020202020204" pitchFamily="34" charset="0"/>
              <a:buChar char="•"/>
            </a:pPr>
            <a:r>
              <a:rPr lang="en-US" altLang="en-US" sz="3000" dirty="0">
                <a:solidFill>
                  <a:srgbClr val="000000"/>
                </a:solidFill>
              </a:rPr>
              <a:t>Five were female and four were male. </a:t>
            </a:r>
          </a:p>
          <a:p>
            <a:pPr marL="457200" indent="-457200" defTabSz="525571" eaLnBrk="0" fontAlgn="base" hangingPunct="0">
              <a:spcBef>
                <a:spcPct val="0"/>
              </a:spcBef>
              <a:spcAft>
                <a:spcPct val="0"/>
              </a:spcAft>
              <a:buFont typeface="Arial" panose="020B0604020202020204" pitchFamily="34" charset="0"/>
              <a:buChar char="•"/>
            </a:pPr>
            <a:r>
              <a:rPr lang="en-US" altLang="en-US" sz="3000" dirty="0">
                <a:solidFill>
                  <a:srgbClr val="000000"/>
                </a:solidFill>
              </a:rPr>
              <a:t>Years of experience in HIV care varied from 2 to more than 10 years. </a:t>
            </a:r>
            <a:endParaRPr lang="en-US" altLang="en-US" sz="3000" dirty="0"/>
          </a:p>
        </p:txBody>
      </p:sp>
      <p:sp>
        <p:nvSpPr>
          <p:cNvPr id="12" name="Text Box 4"/>
          <p:cNvSpPr txBox="1">
            <a:spLocks noChangeArrowheads="1"/>
          </p:cNvSpPr>
          <p:nvPr/>
        </p:nvSpPr>
        <p:spPr bwMode="auto">
          <a:xfrm>
            <a:off x="27744381" y="22619443"/>
            <a:ext cx="13600190" cy="323555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defTabSz="525571" eaLnBrk="0" fontAlgn="base" hangingPunct="0">
              <a:spcBef>
                <a:spcPct val="0"/>
              </a:spcBef>
              <a:spcAft>
                <a:spcPct val="0"/>
              </a:spcAft>
            </a:pPr>
            <a:r>
              <a:rPr lang="en-US" altLang="en-US" sz="4800" b="1" dirty="0">
                <a:solidFill>
                  <a:srgbClr val="E72240"/>
                </a:solidFill>
              </a:rPr>
              <a:t>Conclusions</a:t>
            </a:r>
          </a:p>
          <a:p>
            <a:pPr defTabSz="525571" eaLnBrk="0" fontAlgn="base" hangingPunct="0">
              <a:spcBef>
                <a:spcPct val="0"/>
              </a:spcBef>
              <a:spcAft>
                <a:spcPct val="0"/>
              </a:spcAft>
            </a:pPr>
            <a:endParaRPr lang="en-US" altLang="en-US" sz="1725" dirty="0">
              <a:solidFill>
                <a:srgbClr val="000000"/>
              </a:solidFill>
            </a:endParaRPr>
          </a:p>
          <a:p>
            <a:pPr marL="342900" indent="-342900">
              <a:buFont typeface="Arial" panose="020B0604020202020204" pitchFamily="34" charset="0"/>
              <a:buChar char="•"/>
            </a:pPr>
            <a:r>
              <a:rPr lang="en-CA" sz="3000" dirty="0">
                <a:cs typeface="Arial" panose="020B0604020202020204" pitchFamily="34" charset="0"/>
              </a:rPr>
              <a:t>HCPs are knowledgeable about DTG risks and benefits</a:t>
            </a:r>
          </a:p>
          <a:p>
            <a:pPr marL="342900" indent="-342900">
              <a:buFont typeface="Arial" panose="020B0604020202020204" pitchFamily="34" charset="0"/>
              <a:buChar char="•"/>
            </a:pPr>
            <a:r>
              <a:rPr lang="en-CA" sz="3000" dirty="0">
                <a:cs typeface="Arial" panose="020B0604020202020204" pitchFamily="34" charset="0"/>
              </a:rPr>
              <a:t>They are less comfortable with family planning counseling and contraceptive efficacy</a:t>
            </a:r>
          </a:p>
          <a:p>
            <a:pPr marL="342900" indent="-342900">
              <a:buFont typeface="Arial" panose="020B0604020202020204" pitchFamily="34" charset="0"/>
              <a:buChar char="•"/>
            </a:pPr>
            <a:r>
              <a:rPr lang="en-CA" sz="3000" dirty="0">
                <a:cs typeface="Arial" panose="020B0604020202020204" pitchFamily="34" charset="0"/>
              </a:rPr>
              <a:t>They desire more clinical decision support and guidance tools to facilitate their counseling on informed choice for ART and contraception with WLHIV.</a:t>
            </a:r>
          </a:p>
        </p:txBody>
      </p:sp>
      <p:sp>
        <p:nvSpPr>
          <p:cNvPr id="4" name="TextBox 3">
            <a:extLst>
              <a:ext uri="{FF2B5EF4-FFF2-40B4-BE49-F238E27FC236}">
                <a16:creationId xmlns:a16="http://schemas.microsoft.com/office/drawing/2014/main" id="{14B97AFC-46FA-9541-9335-A53E6B86574C}"/>
              </a:ext>
            </a:extLst>
          </p:cNvPr>
          <p:cNvSpPr txBox="1"/>
          <p:nvPr/>
        </p:nvSpPr>
        <p:spPr>
          <a:xfrm>
            <a:off x="6481422" y="420382"/>
            <a:ext cx="30511431" cy="1754326"/>
          </a:xfrm>
          <a:prstGeom prst="rect">
            <a:avLst/>
          </a:prstGeom>
          <a:noFill/>
        </p:spPr>
        <p:txBody>
          <a:bodyPr wrap="square" rtlCol="0">
            <a:spAutoFit/>
          </a:bodyPr>
          <a:lstStyle/>
          <a:p>
            <a:pPr algn="ctr"/>
            <a:r>
              <a:rPr lang="en-US" altLang="en-US" sz="5400" b="1" i="1" dirty="0" err="1">
                <a:solidFill>
                  <a:schemeClr val="bg1"/>
                </a:solidFill>
              </a:rPr>
              <a:t>Chaguo</a:t>
            </a:r>
            <a:r>
              <a:rPr lang="en-US" altLang="en-US" sz="5400" b="1" i="1" dirty="0">
                <a:solidFill>
                  <a:schemeClr val="bg1"/>
                </a:solidFill>
              </a:rPr>
              <a:t> </a:t>
            </a:r>
            <a:r>
              <a:rPr lang="en-US" altLang="en-US" sz="5400" b="1" i="1" dirty="0" err="1">
                <a:solidFill>
                  <a:schemeClr val="bg1"/>
                </a:solidFill>
              </a:rPr>
              <a:t>Langu</a:t>
            </a:r>
            <a:r>
              <a:rPr lang="en-US" altLang="en-US" sz="5400" b="1" i="1" dirty="0">
                <a:solidFill>
                  <a:schemeClr val="bg1"/>
                </a:solidFill>
              </a:rPr>
              <a:t>: </a:t>
            </a:r>
            <a:r>
              <a:rPr lang="en-US" altLang="en-US" sz="5400" b="1" dirty="0">
                <a:solidFill>
                  <a:schemeClr val="bg1"/>
                </a:solidFill>
              </a:rPr>
              <a:t>Is it really </a:t>
            </a:r>
            <a:r>
              <a:rPr lang="en-US" altLang="en-US" sz="5400" b="1" i="1" dirty="0">
                <a:solidFill>
                  <a:schemeClr val="bg1"/>
                </a:solidFill>
              </a:rPr>
              <a:t>her choice</a:t>
            </a:r>
            <a:r>
              <a:rPr lang="en-US" altLang="en-US" sz="5400" b="1" dirty="0">
                <a:solidFill>
                  <a:schemeClr val="bg1"/>
                </a:solidFill>
              </a:rPr>
              <a:t>? </a:t>
            </a:r>
            <a:r>
              <a:rPr lang="en-US" altLang="en-US" sz="5400" dirty="0">
                <a:solidFill>
                  <a:schemeClr val="bg1"/>
                </a:solidFill>
              </a:rPr>
              <a:t>Examining healthcare provider perspectives on dolutegravir and contraceptive counseling for women of reproductive age at a tertiary referral </a:t>
            </a:r>
            <a:r>
              <a:rPr lang="en-US" altLang="en-US" sz="5400" dirty="0" err="1">
                <a:solidFill>
                  <a:schemeClr val="bg1"/>
                </a:solidFill>
              </a:rPr>
              <a:t>centre</a:t>
            </a:r>
            <a:r>
              <a:rPr lang="en-US" altLang="en-US" sz="5400" dirty="0">
                <a:solidFill>
                  <a:schemeClr val="bg1"/>
                </a:solidFill>
              </a:rPr>
              <a:t> in western Kenya</a:t>
            </a:r>
            <a:endParaRPr lang="en-US" sz="5400" dirty="0"/>
          </a:p>
        </p:txBody>
      </p:sp>
      <p:sp>
        <p:nvSpPr>
          <p:cNvPr id="20" name="Text Box 4">
            <a:extLst>
              <a:ext uri="{FF2B5EF4-FFF2-40B4-BE49-F238E27FC236}">
                <a16:creationId xmlns:a16="http://schemas.microsoft.com/office/drawing/2014/main" id="{854DD67C-BC0E-F549-957B-92791A931772}"/>
              </a:ext>
            </a:extLst>
          </p:cNvPr>
          <p:cNvSpPr txBox="1">
            <a:spLocks noChangeArrowheads="1"/>
          </p:cNvSpPr>
          <p:nvPr/>
        </p:nvSpPr>
        <p:spPr bwMode="auto">
          <a:xfrm>
            <a:off x="27910790" y="25590094"/>
            <a:ext cx="14074532" cy="177482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a:solidFill>
                  <a:srgbClr val="E72240"/>
                </a:solidFill>
              </a:rPr>
              <a:t>Acknowledgements </a:t>
            </a:r>
          </a:p>
          <a:p>
            <a:pPr algn="just" defTabSz="525571" eaLnBrk="0" fontAlgn="base" hangingPunct="0">
              <a:spcBef>
                <a:spcPct val="0"/>
              </a:spcBef>
              <a:spcAft>
                <a:spcPct val="0"/>
              </a:spcAft>
            </a:pPr>
            <a:r>
              <a:rPr lang="en-CA" sz="2000" dirty="0">
                <a:cs typeface="Arial" panose="020B0604020202020204" pitchFamily="34" charset="0"/>
              </a:rPr>
              <a:t>This research was supported by the National Institute of Allergy and Infectious Diseases (NIAID) of the National Institutes of Health under Award Number K23AI120855. The content is solely the responsibility of the authors and does not necessarily represent the official views of the National Institutes of Health. We are grateful to the clinicians and program leadership at AMPATH for their dedication to improving the lives of WLHIV</a:t>
            </a:r>
            <a:endParaRPr lang="en-US" altLang="en-US" sz="2000" dirty="0">
              <a:cs typeface="Arial" panose="020B0604020202020204" pitchFamily="34" charset="0"/>
            </a:endParaRPr>
          </a:p>
        </p:txBody>
      </p:sp>
      <p:sp>
        <p:nvSpPr>
          <p:cNvPr id="22" name="TextBox 21">
            <a:extLst>
              <a:ext uri="{FF2B5EF4-FFF2-40B4-BE49-F238E27FC236}">
                <a16:creationId xmlns:a16="http://schemas.microsoft.com/office/drawing/2014/main" id="{AB09131F-6E9C-1C4C-AC1D-852D9D2E3C3E}"/>
              </a:ext>
            </a:extLst>
          </p:cNvPr>
          <p:cNvSpPr txBox="1"/>
          <p:nvPr/>
        </p:nvSpPr>
        <p:spPr>
          <a:xfrm>
            <a:off x="1043285" y="27300292"/>
            <a:ext cx="9537880" cy="1477328"/>
          </a:xfrm>
          <a:prstGeom prst="rect">
            <a:avLst/>
          </a:prstGeom>
          <a:noFill/>
        </p:spPr>
        <p:txBody>
          <a:bodyPr wrap="square" rtlCol="0">
            <a:spAutoFit/>
          </a:bodyPr>
          <a:lstStyle/>
          <a:p>
            <a:pPr marL="342900" indent="-342900">
              <a:buFont typeface="Arial" panose="020B0604020202020204" pitchFamily="34" charset="0"/>
              <a:buChar char="•"/>
            </a:pPr>
            <a:r>
              <a:rPr lang="en-CA" sz="3000" dirty="0">
                <a:cs typeface="Arial" panose="020B0604020202020204" pitchFamily="34" charset="0"/>
              </a:rPr>
              <a:t>Interviews were conducted and transcribed in English</a:t>
            </a:r>
          </a:p>
          <a:p>
            <a:pPr marL="342900" indent="-342900">
              <a:buFont typeface="Arial" panose="020B0604020202020204" pitchFamily="34" charset="0"/>
              <a:buChar char="•"/>
            </a:pPr>
            <a:r>
              <a:rPr lang="en-CA" sz="3000" dirty="0">
                <a:cs typeface="Arial" panose="020B0604020202020204" pitchFamily="34" charset="0"/>
              </a:rPr>
              <a:t>Inductive coding was used for analysis independently by 2 members of the team (MM, JT)</a:t>
            </a:r>
            <a:endParaRPr lang="en-US" sz="3000" dirty="0"/>
          </a:p>
        </p:txBody>
      </p:sp>
      <p:sp>
        <p:nvSpPr>
          <p:cNvPr id="25" name="Rectangle 24">
            <a:extLst>
              <a:ext uri="{FF2B5EF4-FFF2-40B4-BE49-F238E27FC236}">
                <a16:creationId xmlns:a16="http://schemas.microsoft.com/office/drawing/2014/main" id="{1BFB33A4-2650-4245-BB4A-5E26D5CE793B}"/>
              </a:ext>
            </a:extLst>
          </p:cNvPr>
          <p:cNvSpPr/>
          <p:nvPr/>
        </p:nvSpPr>
        <p:spPr>
          <a:xfrm>
            <a:off x="12080466" y="6405317"/>
            <a:ext cx="14220601" cy="1766214"/>
          </a:xfrm>
          <a:prstGeom prst="rect">
            <a:avLst/>
          </a:prstGeom>
          <a:solidFill>
            <a:srgbClr val="45B664"/>
          </a:solidFill>
          <a:ln>
            <a:solidFill>
              <a:srgbClr val="45B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cs typeface="Arial" panose="020B0604020202020204" pitchFamily="34" charset="0"/>
              </a:rPr>
              <a:t>HCPs report sufficient knowledge on the benefits and risk associated with DTG but expressed a skepticism on its association with teratogenic effects</a:t>
            </a:r>
          </a:p>
        </p:txBody>
      </p:sp>
      <p:sp>
        <p:nvSpPr>
          <p:cNvPr id="30" name="Rectangle 29">
            <a:extLst>
              <a:ext uri="{FF2B5EF4-FFF2-40B4-BE49-F238E27FC236}">
                <a16:creationId xmlns:a16="http://schemas.microsoft.com/office/drawing/2014/main" id="{CE1EBC3F-72BE-4345-904D-45B8C3AB0CB6}"/>
              </a:ext>
            </a:extLst>
          </p:cNvPr>
          <p:cNvSpPr/>
          <p:nvPr/>
        </p:nvSpPr>
        <p:spPr>
          <a:xfrm>
            <a:off x="11958028" y="15786411"/>
            <a:ext cx="14343039" cy="1774631"/>
          </a:xfrm>
          <a:prstGeom prst="rect">
            <a:avLst/>
          </a:prstGeom>
          <a:solidFill>
            <a:srgbClr val="43BEB9"/>
          </a:solidFill>
          <a:ln>
            <a:solidFill>
              <a:srgbClr val="43BE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cs typeface="Arial" panose="020B0604020202020204" pitchFamily="34" charset="0"/>
              </a:rPr>
              <a:t>Variable knowledge and and comfort discussing contraceptive efficacy for    WLHIV on ART, which  prevented many HCPs from counselling effectively on ART and contraceptive options</a:t>
            </a:r>
          </a:p>
        </p:txBody>
      </p:sp>
      <p:sp>
        <p:nvSpPr>
          <p:cNvPr id="31" name="Rectangle 30">
            <a:extLst>
              <a:ext uri="{FF2B5EF4-FFF2-40B4-BE49-F238E27FC236}">
                <a16:creationId xmlns:a16="http://schemas.microsoft.com/office/drawing/2014/main" id="{392001BE-6B68-7643-B9B7-289AB03DB001}"/>
              </a:ext>
            </a:extLst>
          </p:cNvPr>
          <p:cNvSpPr/>
          <p:nvPr/>
        </p:nvSpPr>
        <p:spPr>
          <a:xfrm>
            <a:off x="27703503" y="4033518"/>
            <a:ext cx="14281819" cy="1810901"/>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600" dirty="0">
                <a:cs typeface="Arial" panose="020B0604020202020204" pitchFamily="34" charset="0"/>
              </a:rPr>
              <a:t>HCPs support informed choice for WLHIV wanting to use DTG; this is described as offering either DTG with effective contraception </a:t>
            </a:r>
            <a:r>
              <a:rPr lang="en-CA" sz="3600" i="1" dirty="0">
                <a:cs typeface="Arial" panose="020B0604020202020204" pitchFamily="34" charset="0"/>
              </a:rPr>
              <a:t>or</a:t>
            </a:r>
            <a:r>
              <a:rPr lang="en-CA" sz="3600" dirty="0">
                <a:cs typeface="Arial" panose="020B0604020202020204" pitchFamily="34" charset="0"/>
              </a:rPr>
              <a:t> an alternative ART regimen, reflecting the then national guidelines</a:t>
            </a:r>
            <a:endParaRPr lang="de-DE" sz="3600" dirty="0">
              <a:cs typeface="Arial" panose="020B0604020202020204" pitchFamily="34" charset="0"/>
            </a:endParaRPr>
          </a:p>
        </p:txBody>
      </p:sp>
      <p:sp>
        <p:nvSpPr>
          <p:cNvPr id="32" name="Rectangle 31">
            <a:extLst>
              <a:ext uri="{FF2B5EF4-FFF2-40B4-BE49-F238E27FC236}">
                <a16:creationId xmlns:a16="http://schemas.microsoft.com/office/drawing/2014/main" id="{159597B7-E418-AC43-B4ED-C0FE3A244C50}"/>
              </a:ext>
            </a:extLst>
          </p:cNvPr>
          <p:cNvSpPr/>
          <p:nvPr/>
        </p:nvSpPr>
        <p:spPr>
          <a:xfrm>
            <a:off x="27891448" y="13595698"/>
            <a:ext cx="14255560" cy="178075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600" dirty="0">
                <a:cs typeface="Arial" panose="020B0604020202020204" pitchFamily="34" charset="0"/>
              </a:rPr>
              <a:t>HCPs want additional training and clinical decision support tools aligned with national guidelines to optimize contraceptive care for WLHIV on ART, and timely access to expert consultation for complex cases   </a:t>
            </a:r>
          </a:p>
        </p:txBody>
      </p:sp>
      <p:sp>
        <p:nvSpPr>
          <p:cNvPr id="13" name="TextBox 12">
            <a:extLst>
              <a:ext uri="{FF2B5EF4-FFF2-40B4-BE49-F238E27FC236}">
                <a16:creationId xmlns:a16="http://schemas.microsoft.com/office/drawing/2014/main" id="{E8A6B657-5A23-CF42-8C29-247578191E31}"/>
              </a:ext>
            </a:extLst>
          </p:cNvPr>
          <p:cNvSpPr txBox="1"/>
          <p:nvPr/>
        </p:nvSpPr>
        <p:spPr>
          <a:xfrm>
            <a:off x="18144708" y="29263225"/>
            <a:ext cx="4170827"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PEB0284</a:t>
            </a:r>
          </a:p>
        </p:txBody>
      </p:sp>
      <p:sp>
        <p:nvSpPr>
          <p:cNvPr id="24" name="TextBox 23">
            <a:extLst>
              <a:ext uri="{FF2B5EF4-FFF2-40B4-BE49-F238E27FC236}">
                <a16:creationId xmlns:a16="http://schemas.microsoft.com/office/drawing/2014/main" id="{043BF96A-57FC-754C-9126-1B15A210735B}"/>
              </a:ext>
            </a:extLst>
          </p:cNvPr>
          <p:cNvSpPr txBox="1"/>
          <p:nvPr/>
        </p:nvSpPr>
        <p:spPr>
          <a:xfrm>
            <a:off x="12017040" y="17764923"/>
            <a:ext cx="14665629" cy="3631763"/>
          </a:xfrm>
          <a:prstGeom prst="rect">
            <a:avLst/>
          </a:prstGeom>
          <a:noFill/>
        </p:spPr>
        <p:txBody>
          <a:bodyPr wrap="square" rtlCol="0">
            <a:spAutoFit/>
          </a:bodyPr>
          <a:lstStyle/>
          <a:p>
            <a:pPr marL="342900" indent="-342900">
              <a:buFont typeface="Arial" panose="020B0604020202020204" pitchFamily="34" charset="0"/>
              <a:buChar char="•"/>
            </a:pPr>
            <a:r>
              <a:rPr lang="en-CA" sz="3000" dirty="0">
                <a:cs typeface="Arial" panose="020B0604020202020204" pitchFamily="34" charset="0"/>
              </a:rPr>
              <a:t>FP counseling is important and part of their standard practice</a:t>
            </a:r>
          </a:p>
          <a:p>
            <a:endParaRPr lang="en-US" sz="2000" dirty="0">
              <a:cs typeface="Arial" panose="020B0604020202020204" pitchFamily="34" charset="0"/>
            </a:endParaRPr>
          </a:p>
          <a:p>
            <a:pPr marL="342900" indent="-342900">
              <a:buFont typeface="Arial" panose="020B0604020202020204" pitchFamily="34" charset="0"/>
              <a:buChar char="•"/>
            </a:pPr>
            <a:r>
              <a:rPr lang="en-CA" sz="3000" dirty="0">
                <a:cs typeface="Arial" panose="020B0604020202020204" pitchFamily="34" charset="0"/>
              </a:rPr>
              <a:t>Reasons affecting need for FP included marital status, age of the woman, number of children in the home, and appropriate child spacing to ensure adequate money and access to food and school fees. </a:t>
            </a:r>
          </a:p>
          <a:p>
            <a:r>
              <a:rPr lang="en-US" sz="3000" dirty="0">
                <a:cs typeface="Arial" panose="020B0604020202020204" pitchFamily="34" charset="0"/>
              </a:rPr>
              <a:t> </a:t>
            </a:r>
          </a:p>
          <a:p>
            <a:pPr marL="342900" indent="-342900">
              <a:buFont typeface="Arial" panose="020B0604020202020204" pitchFamily="34" charset="0"/>
              <a:buChar char="•"/>
            </a:pPr>
            <a:r>
              <a:rPr lang="en-CA" sz="3000" dirty="0">
                <a:cs typeface="Arial" panose="020B0604020202020204" pitchFamily="34" charset="0"/>
              </a:rPr>
              <a:t>FP is important to prevent  pregnancy until viral load is undetectable and therapy adherence is stable.</a:t>
            </a:r>
          </a:p>
        </p:txBody>
      </p:sp>
      <p:sp>
        <p:nvSpPr>
          <p:cNvPr id="33" name="TextBox 32">
            <a:extLst>
              <a:ext uri="{FF2B5EF4-FFF2-40B4-BE49-F238E27FC236}">
                <a16:creationId xmlns:a16="http://schemas.microsoft.com/office/drawing/2014/main" id="{E764C9F5-EB1B-FC46-ADD0-421A3DD53702}"/>
              </a:ext>
            </a:extLst>
          </p:cNvPr>
          <p:cNvSpPr txBox="1"/>
          <p:nvPr/>
        </p:nvSpPr>
        <p:spPr>
          <a:xfrm>
            <a:off x="11995594" y="8465879"/>
            <a:ext cx="14425819" cy="1477328"/>
          </a:xfrm>
          <a:prstGeom prst="rect">
            <a:avLst/>
          </a:prstGeom>
          <a:noFill/>
        </p:spPr>
        <p:txBody>
          <a:bodyPr wrap="square" rtlCol="0">
            <a:spAutoFit/>
          </a:bodyPr>
          <a:lstStyle/>
          <a:p>
            <a:pPr marL="342900" indent="-342900">
              <a:buFont typeface="Arial" panose="020B0604020202020204" pitchFamily="34" charset="0"/>
              <a:buChar char="•"/>
            </a:pPr>
            <a:r>
              <a:rPr lang="en-CA" sz="3000" b="1" dirty="0">
                <a:cs typeface="Arial" panose="020B0604020202020204" pitchFamily="34" charset="0"/>
              </a:rPr>
              <a:t>HCPs expressed adequate knowledge </a:t>
            </a:r>
            <a:r>
              <a:rPr lang="en-CA" sz="3000" dirty="0">
                <a:cs typeface="Arial" panose="020B0604020202020204" pitchFamily="34" charset="0"/>
              </a:rPr>
              <a:t>on both the benefits and risks associated with DTG use amongst WLHIV and in specifically women of reproductive potential. </a:t>
            </a:r>
          </a:p>
          <a:p>
            <a:pPr marL="342900" indent="-342900">
              <a:buFont typeface="Arial" panose="020B0604020202020204" pitchFamily="34" charset="0"/>
              <a:buChar char="•"/>
            </a:pPr>
            <a:endParaRPr lang="en-US" sz="3000" dirty="0">
              <a:cs typeface="Arial" panose="020B0604020202020204" pitchFamily="34" charset="0"/>
            </a:endParaRPr>
          </a:p>
        </p:txBody>
      </p:sp>
      <p:sp>
        <p:nvSpPr>
          <p:cNvPr id="34" name="TextBox 33">
            <a:extLst>
              <a:ext uri="{FF2B5EF4-FFF2-40B4-BE49-F238E27FC236}">
                <a16:creationId xmlns:a16="http://schemas.microsoft.com/office/drawing/2014/main" id="{6C263354-7E3C-EB4E-BDC8-1D96178049B3}"/>
              </a:ext>
            </a:extLst>
          </p:cNvPr>
          <p:cNvSpPr txBox="1"/>
          <p:nvPr/>
        </p:nvSpPr>
        <p:spPr>
          <a:xfrm>
            <a:off x="27766344" y="15240693"/>
            <a:ext cx="14156140" cy="1938992"/>
          </a:xfrm>
          <a:prstGeom prst="rect">
            <a:avLst/>
          </a:prstGeom>
          <a:noFill/>
        </p:spPr>
        <p:txBody>
          <a:bodyPr wrap="square" rtlCol="0">
            <a:spAutoFit/>
          </a:bodyPr>
          <a:lstStyle/>
          <a:p>
            <a:endParaRPr lang="en-US" sz="3000" dirty="0">
              <a:cs typeface="Arial" panose="020B0604020202020204" pitchFamily="34" charset="0"/>
            </a:endParaRPr>
          </a:p>
          <a:p>
            <a:pPr marL="342900" indent="-342900">
              <a:buFont typeface="Arial" panose="020B0604020202020204" pitchFamily="34" charset="0"/>
              <a:buChar char="•"/>
            </a:pPr>
            <a:r>
              <a:rPr lang="en-US" sz="3000" dirty="0">
                <a:cs typeface="Arial" panose="020B0604020202020204" pitchFamily="34" charset="0"/>
              </a:rPr>
              <a:t>These HCPs </a:t>
            </a:r>
            <a:r>
              <a:rPr lang="en-US" sz="3000" b="1" dirty="0">
                <a:cs typeface="Arial" panose="020B0604020202020204" pitchFamily="34" charset="0"/>
              </a:rPr>
              <a:t>support integration of </a:t>
            </a:r>
            <a:r>
              <a:rPr lang="en-CA" sz="3000" b="1" dirty="0">
                <a:cs typeface="Arial" panose="020B0604020202020204" pitchFamily="34" charset="0"/>
              </a:rPr>
              <a:t>HIV and family planning services </a:t>
            </a:r>
            <a:r>
              <a:rPr lang="en-CA" sz="3000" dirty="0">
                <a:cs typeface="Arial" panose="020B0604020202020204" pitchFamily="34" charset="0"/>
              </a:rPr>
              <a:t>as</a:t>
            </a:r>
            <a:r>
              <a:rPr lang="en-CA" sz="3000" b="1" dirty="0">
                <a:cs typeface="Arial" panose="020B0604020202020204" pitchFamily="34" charset="0"/>
              </a:rPr>
              <a:t> </a:t>
            </a:r>
            <a:r>
              <a:rPr lang="en-CA" sz="3000" dirty="0">
                <a:cs typeface="Arial" panose="020B0604020202020204" pitchFamily="34" charset="0"/>
              </a:rPr>
              <a:t>a </a:t>
            </a:r>
            <a:r>
              <a:rPr lang="en-CA" sz="3000" b="1" dirty="0">
                <a:cs typeface="Arial" panose="020B0604020202020204" pitchFamily="34" charset="0"/>
              </a:rPr>
              <a:t>“one-stop shop” </a:t>
            </a:r>
            <a:r>
              <a:rPr lang="en-CA" sz="3000" dirty="0">
                <a:cs typeface="Arial" panose="020B0604020202020204" pitchFamily="34" charset="0"/>
              </a:rPr>
              <a:t>for women; this could be multiple trained providers in one space rather than one provider for both services. </a:t>
            </a:r>
          </a:p>
        </p:txBody>
      </p:sp>
      <p:sp>
        <p:nvSpPr>
          <p:cNvPr id="35" name="TextBox 34">
            <a:extLst>
              <a:ext uri="{FF2B5EF4-FFF2-40B4-BE49-F238E27FC236}">
                <a16:creationId xmlns:a16="http://schemas.microsoft.com/office/drawing/2014/main" id="{CA359F3E-448C-444B-9F14-D2B90E3E7EEC}"/>
              </a:ext>
            </a:extLst>
          </p:cNvPr>
          <p:cNvSpPr txBox="1"/>
          <p:nvPr/>
        </p:nvSpPr>
        <p:spPr>
          <a:xfrm>
            <a:off x="35397742" y="6581847"/>
            <a:ext cx="7108386" cy="3600986"/>
          </a:xfrm>
          <a:prstGeom prst="rect">
            <a:avLst/>
          </a:prstGeom>
          <a:noFill/>
        </p:spPr>
        <p:txBody>
          <a:bodyPr wrap="square" rtlCol="0">
            <a:spAutoFit/>
          </a:bodyPr>
          <a:lstStyle/>
          <a:p>
            <a:pPr marL="342900" indent="-342900" algn="r">
              <a:buFont typeface="Arial" panose="020B0604020202020204" pitchFamily="34" charset="0"/>
              <a:buChar char="•"/>
            </a:pPr>
            <a:r>
              <a:rPr lang="en-CA" sz="3000" dirty="0">
                <a:cs typeface="Arial" panose="020B0604020202020204" pitchFamily="34" charset="0"/>
              </a:rPr>
              <a:t>Informed  consent is a patient’s voluntary agreement to undertake a specific medical intervention</a:t>
            </a:r>
            <a:r>
              <a:rPr lang="en-CA" sz="3000" dirty="0"/>
              <a:t>.</a:t>
            </a:r>
          </a:p>
          <a:p>
            <a:pPr algn="r"/>
            <a:endParaRPr lang="en-US" dirty="0">
              <a:cs typeface="Arial" panose="020B0604020202020204" pitchFamily="34" charset="0"/>
            </a:endParaRPr>
          </a:p>
          <a:p>
            <a:pPr marL="342900" indent="-342900" algn="r">
              <a:buFont typeface="Arial" panose="020B0604020202020204" pitchFamily="34" charset="0"/>
              <a:buChar char="•"/>
            </a:pPr>
            <a:r>
              <a:rPr lang="en-CA" sz="3000" b="1" dirty="0">
                <a:cs typeface="Arial" panose="020B0604020202020204" pitchFamily="34" charset="0"/>
              </a:rPr>
              <a:t>Cultural differences</a:t>
            </a:r>
            <a:r>
              <a:rPr lang="en-CA" sz="3000" dirty="0">
                <a:cs typeface="Arial" panose="020B0604020202020204" pitchFamily="34" charset="0"/>
              </a:rPr>
              <a:t>  in provider-patient dynamic may affect patient informed consent. </a:t>
            </a:r>
            <a:r>
              <a:rPr lang="en-CA" sz="3000" b="1" dirty="0">
                <a:cs typeface="Arial" panose="020B0604020202020204" pitchFamily="34" charset="0"/>
              </a:rPr>
              <a:t>Clinician preferences </a:t>
            </a:r>
            <a:r>
              <a:rPr lang="en-CA" sz="3000" dirty="0">
                <a:cs typeface="Arial" panose="020B0604020202020204" pitchFamily="34" charset="0"/>
              </a:rPr>
              <a:t>may supersede patient preference.  </a:t>
            </a:r>
          </a:p>
        </p:txBody>
      </p:sp>
      <p:sp>
        <p:nvSpPr>
          <p:cNvPr id="26" name="TextBox 25">
            <a:extLst>
              <a:ext uri="{FF2B5EF4-FFF2-40B4-BE49-F238E27FC236}">
                <a16:creationId xmlns:a16="http://schemas.microsoft.com/office/drawing/2014/main" id="{C1ADA93E-89CF-F240-95FC-9F1AA659FD10}"/>
              </a:ext>
            </a:extLst>
          </p:cNvPr>
          <p:cNvSpPr txBox="1"/>
          <p:nvPr/>
        </p:nvSpPr>
        <p:spPr>
          <a:xfrm>
            <a:off x="10945657" y="16283473"/>
            <a:ext cx="1012371" cy="923330"/>
          </a:xfrm>
          <a:prstGeom prst="rect">
            <a:avLst/>
          </a:prstGeom>
          <a:noFill/>
        </p:spPr>
        <p:txBody>
          <a:bodyPr wrap="square" rtlCol="0">
            <a:spAutoFit/>
          </a:bodyPr>
          <a:lstStyle/>
          <a:p>
            <a:r>
              <a:rPr lang="en-US" sz="5400" dirty="0">
                <a:solidFill>
                  <a:srgbClr val="E72240"/>
                </a:solidFill>
                <a:cs typeface="Arial" panose="020B0604020202020204" pitchFamily="34" charset="0"/>
              </a:rPr>
              <a:t>(2)</a:t>
            </a:r>
          </a:p>
        </p:txBody>
      </p:sp>
      <p:sp>
        <p:nvSpPr>
          <p:cNvPr id="36" name="TextBox 35">
            <a:extLst>
              <a:ext uri="{FF2B5EF4-FFF2-40B4-BE49-F238E27FC236}">
                <a16:creationId xmlns:a16="http://schemas.microsoft.com/office/drawing/2014/main" id="{1F95943A-3025-B847-80BA-E6DF1C4146C5}"/>
              </a:ext>
            </a:extLst>
          </p:cNvPr>
          <p:cNvSpPr txBox="1"/>
          <p:nvPr/>
        </p:nvSpPr>
        <p:spPr>
          <a:xfrm>
            <a:off x="11066541" y="6696849"/>
            <a:ext cx="1012371" cy="923330"/>
          </a:xfrm>
          <a:prstGeom prst="rect">
            <a:avLst/>
          </a:prstGeom>
          <a:noFill/>
        </p:spPr>
        <p:txBody>
          <a:bodyPr wrap="square" rtlCol="0">
            <a:spAutoFit/>
          </a:bodyPr>
          <a:lstStyle/>
          <a:p>
            <a:r>
              <a:rPr lang="en-US" sz="5400" dirty="0">
                <a:solidFill>
                  <a:srgbClr val="E72240"/>
                </a:solidFill>
                <a:cs typeface="Arial" panose="020B0604020202020204" pitchFamily="34" charset="0"/>
              </a:rPr>
              <a:t>(1)</a:t>
            </a:r>
          </a:p>
        </p:txBody>
      </p:sp>
      <p:sp>
        <p:nvSpPr>
          <p:cNvPr id="37" name="TextBox 36">
            <a:extLst>
              <a:ext uri="{FF2B5EF4-FFF2-40B4-BE49-F238E27FC236}">
                <a16:creationId xmlns:a16="http://schemas.microsoft.com/office/drawing/2014/main" id="{D2871208-49D0-D64B-9D0A-5EBB835776D9}"/>
              </a:ext>
            </a:extLst>
          </p:cNvPr>
          <p:cNvSpPr txBox="1"/>
          <p:nvPr/>
        </p:nvSpPr>
        <p:spPr>
          <a:xfrm>
            <a:off x="26658209" y="4671343"/>
            <a:ext cx="2172345" cy="923330"/>
          </a:xfrm>
          <a:prstGeom prst="rect">
            <a:avLst/>
          </a:prstGeom>
          <a:noFill/>
        </p:spPr>
        <p:txBody>
          <a:bodyPr wrap="square" rtlCol="0">
            <a:spAutoFit/>
          </a:bodyPr>
          <a:lstStyle/>
          <a:p>
            <a:r>
              <a:rPr lang="en-US" sz="5400" dirty="0">
                <a:solidFill>
                  <a:srgbClr val="E72240"/>
                </a:solidFill>
              </a:rPr>
              <a:t>(3)</a:t>
            </a:r>
          </a:p>
        </p:txBody>
      </p:sp>
      <p:sp>
        <p:nvSpPr>
          <p:cNvPr id="38" name="TextBox 37">
            <a:extLst>
              <a:ext uri="{FF2B5EF4-FFF2-40B4-BE49-F238E27FC236}">
                <a16:creationId xmlns:a16="http://schemas.microsoft.com/office/drawing/2014/main" id="{9B37EC40-9619-8A4A-BC70-F2FBDC20A81B}"/>
              </a:ext>
            </a:extLst>
          </p:cNvPr>
          <p:cNvSpPr txBox="1"/>
          <p:nvPr/>
        </p:nvSpPr>
        <p:spPr>
          <a:xfrm>
            <a:off x="26879077" y="13989207"/>
            <a:ext cx="1012371" cy="923330"/>
          </a:xfrm>
          <a:prstGeom prst="rect">
            <a:avLst/>
          </a:prstGeom>
          <a:noFill/>
        </p:spPr>
        <p:txBody>
          <a:bodyPr wrap="square" rtlCol="0">
            <a:spAutoFit/>
          </a:bodyPr>
          <a:lstStyle/>
          <a:p>
            <a:r>
              <a:rPr lang="en-US" sz="5400" dirty="0">
                <a:solidFill>
                  <a:srgbClr val="E72240"/>
                </a:solidFill>
              </a:rPr>
              <a:t>(4)</a:t>
            </a:r>
          </a:p>
        </p:txBody>
      </p:sp>
      <p:grpSp>
        <p:nvGrpSpPr>
          <p:cNvPr id="19" name="Group 18">
            <a:extLst>
              <a:ext uri="{FF2B5EF4-FFF2-40B4-BE49-F238E27FC236}">
                <a16:creationId xmlns:a16="http://schemas.microsoft.com/office/drawing/2014/main" id="{3183D009-059C-A54B-9B25-46CCF1B7A86B}"/>
              </a:ext>
            </a:extLst>
          </p:cNvPr>
          <p:cNvGrpSpPr/>
          <p:nvPr/>
        </p:nvGrpSpPr>
        <p:grpSpPr>
          <a:xfrm>
            <a:off x="1039395" y="19028371"/>
            <a:ext cx="12847412" cy="7861846"/>
            <a:chOff x="1698793" y="18721761"/>
            <a:chExt cx="12847412" cy="7861846"/>
          </a:xfrm>
        </p:grpSpPr>
        <p:graphicFrame>
          <p:nvGraphicFramePr>
            <p:cNvPr id="23" name="Diagram 22">
              <a:extLst>
                <a:ext uri="{FF2B5EF4-FFF2-40B4-BE49-F238E27FC236}">
                  <a16:creationId xmlns:a16="http://schemas.microsoft.com/office/drawing/2014/main" id="{52953AF4-6A81-8B4D-AE0B-78C68A507EF6}"/>
                </a:ext>
              </a:extLst>
            </p:cNvPr>
            <p:cNvGraphicFramePr/>
            <p:nvPr>
              <p:extLst>
                <p:ext uri="{D42A27DB-BD31-4B8C-83A1-F6EECF244321}">
                  <p14:modId xmlns:p14="http://schemas.microsoft.com/office/powerpoint/2010/main" val="1648048174"/>
                </p:ext>
              </p:extLst>
            </p:nvPr>
          </p:nvGraphicFramePr>
          <p:xfrm>
            <a:off x="1698793" y="18721761"/>
            <a:ext cx="12847412" cy="78618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1" name="TextBox 20">
              <a:extLst>
                <a:ext uri="{FF2B5EF4-FFF2-40B4-BE49-F238E27FC236}">
                  <a16:creationId xmlns:a16="http://schemas.microsoft.com/office/drawing/2014/main" id="{299C4C52-259E-064E-88BE-88D66FBA81F1}"/>
                </a:ext>
              </a:extLst>
            </p:cNvPr>
            <p:cNvSpPr txBox="1"/>
            <p:nvPr/>
          </p:nvSpPr>
          <p:spPr>
            <a:xfrm>
              <a:off x="2110501" y="20299731"/>
              <a:ext cx="1686465" cy="1323439"/>
            </a:xfrm>
            <a:prstGeom prst="rect">
              <a:avLst/>
            </a:prstGeom>
            <a:solidFill>
              <a:schemeClr val="bg1"/>
            </a:solidFill>
          </p:spPr>
          <p:txBody>
            <a:bodyPr wrap="square" rtlCol="0">
              <a:spAutoFit/>
            </a:bodyPr>
            <a:lstStyle/>
            <a:p>
              <a:pPr algn="ctr"/>
              <a:r>
                <a:rPr lang="en-US" sz="2000" dirty="0">
                  <a:solidFill>
                    <a:srgbClr val="43BB8D"/>
                  </a:solidFill>
                </a:rPr>
                <a:t>Retrospective analysis– FP and DTG user </a:t>
              </a:r>
              <a:r>
                <a:rPr lang="en-US" sz="2000" b="1" dirty="0">
                  <a:solidFill>
                    <a:srgbClr val="43BB8D"/>
                  </a:solidFill>
                </a:rPr>
                <a:t>PEC0394</a:t>
              </a:r>
            </a:p>
          </p:txBody>
        </p:sp>
        <p:sp>
          <p:nvSpPr>
            <p:cNvPr id="39" name="TextBox 38">
              <a:extLst>
                <a:ext uri="{FF2B5EF4-FFF2-40B4-BE49-F238E27FC236}">
                  <a16:creationId xmlns:a16="http://schemas.microsoft.com/office/drawing/2014/main" id="{736EB63F-28CF-A542-94FB-518FB7390C9A}"/>
                </a:ext>
              </a:extLst>
            </p:cNvPr>
            <p:cNvSpPr txBox="1"/>
            <p:nvPr/>
          </p:nvSpPr>
          <p:spPr>
            <a:xfrm>
              <a:off x="2134340" y="22743251"/>
              <a:ext cx="1598875" cy="1323439"/>
            </a:xfrm>
            <a:prstGeom prst="rect">
              <a:avLst/>
            </a:prstGeom>
            <a:solidFill>
              <a:schemeClr val="bg1"/>
            </a:solidFill>
          </p:spPr>
          <p:txBody>
            <a:bodyPr wrap="square" rtlCol="0">
              <a:spAutoFit/>
            </a:bodyPr>
            <a:lstStyle/>
            <a:p>
              <a:pPr algn="ctr"/>
              <a:endParaRPr lang="en-US" sz="2000" dirty="0">
                <a:solidFill>
                  <a:srgbClr val="45B664"/>
                </a:solidFill>
              </a:endParaRPr>
            </a:p>
            <a:p>
              <a:pPr algn="ctr"/>
              <a:r>
                <a:rPr lang="en-US" sz="2000" dirty="0">
                  <a:solidFill>
                    <a:srgbClr val="45B664"/>
                  </a:solidFill>
                </a:rPr>
                <a:t>DAP scale</a:t>
              </a:r>
            </a:p>
            <a:p>
              <a:pPr algn="ctr"/>
              <a:r>
                <a:rPr lang="en-US" sz="2000" b="1" dirty="0">
                  <a:solidFill>
                    <a:srgbClr val="45B664"/>
                  </a:solidFill>
                </a:rPr>
                <a:t>PEC06087</a:t>
              </a:r>
              <a:r>
                <a:rPr lang="en-US" sz="2000" dirty="0">
                  <a:solidFill>
                    <a:srgbClr val="45B664"/>
                  </a:solidFill>
                </a:rPr>
                <a:t> </a:t>
              </a:r>
            </a:p>
            <a:p>
              <a:pPr algn="ctr"/>
              <a:endParaRPr lang="en-US" sz="2000" dirty="0">
                <a:solidFill>
                  <a:srgbClr val="45B664"/>
                </a:solidFill>
              </a:endParaRPr>
            </a:p>
          </p:txBody>
        </p:sp>
        <p:sp>
          <p:nvSpPr>
            <p:cNvPr id="40" name="TextBox 39">
              <a:extLst>
                <a:ext uri="{FF2B5EF4-FFF2-40B4-BE49-F238E27FC236}">
                  <a16:creationId xmlns:a16="http://schemas.microsoft.com/office/drawing/2014/main" id="{A948AB58-144D-474E-8E95-D2B274E30235}"/>
                </a:ext>
              </a:extLst>
            </p:cNvPr>
            <p:cNvSpPr txBox="1"/>
            <p:nvPr/>
          </p:nvSpPr>
          <p:spPr>
            <a:xfrm>
              <a:off x="2111019" y="24958278"/>
              <a:ext cx="1638787" cy="1323439"/>
            </a:xfrm>
            <a:prstGeom prst="rect">
              <a:avLst/>
            </a:prstGeom>
            <a:solidFill>
              <a:schemeClr val="bg1"/>
            </a:solidFill>
          </p:spPr>
          <p:txBody>
            <a:bodyPr wrap="square" rtlCol="0">
              <a:spAutoFit/>
            </a:bodyPr>
            <a:lstStyle/>
            <a:p>
              <a:pPr algn="ctr"/>
              <a:r>
                <a:rPr lang="en-US" sz="2000" dirty="0">
                  <a:solidFill>
                    <a:srgbClr val="43BEB9"/>
                  </a:solidFill>
                </a:rPr>
                <a:t>Telephone Survey—ART and FP use </a:t>
              </a:r>
            </a:p>
            <a:p>
              <a:pPr algn="ctr"/>
              <a:r>
                <a:rPr lang="en-US" sz="2000" b="1" dirty="0">
                  <a:solidFill>
                    <a:srgbClr val="43BEB9"/>
                  </a:solidFill>
                </a:rPr>
                <a:t>PEC06106</a:t>
              </a:r>
            </a:p>
          </p:txBody>
        </p:sp>
        <p:sp>
          <p:nvSpPr>
            <p:cNvPr id="41" name="TextBox 40">
              <a:extLst>
                <a:ext uri="{FF2B5EF4-FFF2-40B4-BE49-F238E27FC236}">
                  <a16:creationId xmlns:a16="http://schemas.microsoft.com/office/drawing/2014/main" id="{9E5E0D79-1073-4642-80AF-30CDCA861521}"/>
                </a:ext>
              </a:extLst>
            </p:cNvPr>
            <p:cNvSpPr txBox="1"/>
            <p:nvPr/>
          </p:nvSpPr>
          <p:spPr>
            <a:xfrm>
              <a:off x="4141810" y="23545292"/>
              <a:ext cx="1509507" cy="1323439"/>
            </a:xfrm>
            <a:prstGeom prst="rect">
              <a:avLst/>
            </a:prstGeom>
            <a:solidFill>
              <a:schemeClr val="bg1"/>
            </a:solidFill>
          </p:spPr>
          <p:txBody>
            <a:bodyPr wrap="square" rtlCol="0">
              <a:spAutoFit/>
            </a:bodyPr>
            <a:lstStyle/>
            <a:p>
              <a:pPr algn="ctr"/>
              <a:endParaRPr lang="en-US" sz="2000" dirty="0">
                <a:solidFill>
                  <a:srgbClr val="E72240"/>
                </a:solidFill>
              </a:endParaRPr>
            </a:p>
            <a:p>
              <a:pPr algn="ctr"/>
              <a:r>
                <a:rPr lang="en-US" sz="2000" dirty="0">
                  <a:solidFill>
                    <a:srgbClr val="E72240"/>
                  </a:solidFill>
                </a:rPr>
                <a:t>Women interviews </a:t>
              </a:r>
            </a:p>
            <a:p>
              <a:pPr algn="ctr"/>
              <a:endParaRPr lang="en-US" sz="2000" dirty="0">
                <a:solidFill>
                  <a:srgbClr val="E72240"/>
                </a:solidFill>
              </a:endParaRPr>
            </a:p>
          </p:txBody>
        </p:sp>
        <p:sp>
          <p:nvSpPr>
            <p:cNvPr id="42" name="TextBox 41">
              <a:extLst>
                <a:ext uri="{FF2B5EF4-FFF2-40B4-BE49-F238E27FC236}">
                  <a16:creationId xmlns:a16="http://schemas.microsoft.com/office/drawing/2014/main" id="{20B56BF1-2D2C-1648-A645-DEA865046496}"/>
                </a:ext>
              </a:extLst>
            </p:cNvPr>
            <p:cNvSpPr txBox="1"/>
            <p:nvPr/>
          </p:nvSpPr>
          <p:spPr>
            <a:xfrm>
              <a:off x="3999620" y="21509614"/>
              <a:ext cx="1777797" cy="1200329"/>
            </a:xfrm>
            <a:prstGeom prst="rect">
              <a:avLst/>
            </a:prstGeom>
            <a:solidFill>
              <a:schemeClr val="bg1"/>
            </a:solidFill>
          </p:spPr>
          <p:txBody>
            <a:bodyPr wrap="square" rtlCol="0">
              <a:spAutoFit/>
            </a:bodyPr>
            <a:lstStyle/>
            <a:p>
              <a:pPr algn="ctr"/>
              <a:r>
                <a:rPr lang="en-US" sz="2400" b="1" dirty="0">
                  <a:solidFill>
                    <a:srgbClr val="4472C4"/>
                  </a:solidFill>
                </a:rPr>
                <a:t>HCP Interviews</a:t>
              </a:r>
            </a:p>
            <a:p>
              <a:pPr algn="ctr"/>
              <a:r>
                <a:rPr lang="en-US" sz="2400" b="1" dirty="0">
                  <a:solidFill>
                    <a:srgbClr val="4472C4"/>
                  </a:solidFill>
                </a:rPr>
                <a:t>(This poster)</a:t>
              </a:r>
            </a:p>
          </p:txBody>
        </p:sp>
      </p:grpSp>
      <p:sp>
        <p:nvSpPr>
          <p:cNvPr id="27" name="TextBox 26">
            <a:extLst>
              <a:ext uri="{FF2B5EF4-FFF2-40B4-BE49-F238E27FC236}">
                <a16:creationId xmlns:a16="http://schemas.microsoft.com/office/drawing/2014/main" id="{C6BF074C-606B-EB43-9E5E-0AE74AEB965E}"/>
              </a:ext>
            </a:extLst>
          </p:cNvPr>
          <p:cNvSpPr txBox="1"/>
          <p:nvPr/>
        </p:nvSpPr>
        <p:spPr>
          <a:xfrm>
            <a:off x="1191481" y="19082639"/>
            <a:ext cx="3553690" cy="954107"/>
          </a:xfrm>
          <a:prstGeom prst="rect">
            <a:avLst/>
          </a:prstGeom>
          <a:noFill/>
        </p:spPr>
        <p:txBody>
          <a:bodyPr wrap="square" rtlCol="0">
            <a:spAutoFit/>
          </a:bodyPr>
          <a:lstStyle/>
          <a:p>
            <a:pPr algn="ctr"/>
            <a:r>
              <a:rPr lang="en-US" sz="2800" u="sng" dirty="0"/>
              <a:t>Full project– Mixed Methods Approach</a:t>
            </a:r>
          </a:p>
        </p:txBody>
      </p:sp>
      <p:sp>
        <p:nvSpPr>
          <p:cNvPr id="43" name="TextBox 42">
            <a:extLst>
              <a:ext uri="{FF2B5EF4-FFF2-40B4-BE49-F238E27FC236}">
                <a16:creationId xmlns:a16="http://schemas.microsoft.com/office/drawing/2014/main" id="{0520C840-9FFB-BD48-BC3B-4BB4BF7BB35E}"/>
              </a:ext>
            </a:extLst>
          </p:cNvPr>
          <p:cNvSpPr txBox="1"/>
          <p:nvPr/>
        </p:nvSpPr>
        <p:spPr>
          <a:xfrm>
            <a:off x="6285480" y="19088904"/>
            <a:ext cx="4164805" cy="954107"/>
          </a:xfrm>
          <a:prstGeom prst="rect">
            <a:avLst/>
          </a:prstGeom>
          <a:noFill/>
        </p:spPr>
        <p:txBody>
          <a:bodyPr wrap="square" rtlCol="0">
            <a:spAutoFit/>
          </a:bodyPr>
          <a:lstStyle/>
          <a:p>
            <a:pPr algn="ctr"/>
            <a:r>
              <a:rPr lang="en-US" sz="2800" u="sng" dirty="0"/>
              <a:t>HCP qualitative interviews </a:t>
            </a:r>
          </a:p>
          <a:p>
            <a:pPr algn="ctr"/>
            <a:r>
              <a:rPr lang="en-US" sz="2800" dirty="0"/>
              <a:t>Focused on 4 domains:</a:t>
            </a:r>
          </a:p>
        </p:txBody>
      </p:sp>
      <p:sp>
        <p:nvSpPr>
          <p:cNvPr id="44" name="Text Box 4">
            <a:extLst>
              <a:ext uri="{FF2B5EF4-FFF2-40B4-BE49-F238E27FC236}">
                <a16:creationId xmlns:a16="http://schemas.microsoft.com/office/drawing/2014/main" id="{7E009404-12A3-DE40-B763-7CCDC164EB57}"/>
              </a:ext>
            </a:extLst>
          </p:cNvPr>
          <p:cNvSpPr txBox="1">
            <a:spLocks noChangeArrowheads="1"/>
          </p:cNvSpPr>
          <p:nvPr/>
        </p:nvSpPr>
        <p:spPr bwMode="auto">
          <a:xfrm>
            <a:off x="27891449" y="27323993"/>
            <a:ext cx="14031035" cy="135726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759" b="1" dirty="0">
                <a:solidFill>
                  <a:srgbClr val="E72240"/>
                </a:solidFill>
              </a:rPr>
              <a:t>Contacts</a:t>
            </a:r>
          </a:p>
          <a:p>
            <a:pPr algn="just" defTabSz="525571" eaLnBrk="0" fontAlgn="base" hangingPunct="0">
              <a:spcBef>
                <a:spcPct val="0"/>
              </a:spcBef>
              <a:spcAft>
                <a:spcPct val="0"/>
              </a:spcAft>
            </a:pPr>
            <a:r>
              <a:rPr lang="en-US" altLang="en-US" sz="2400" dirty="0">
                <a:solidFill>
                  <a:srgbClr val="000000"/>
                </a:solidFill>
              </a:rPr>
              <a:t>Mercy </a:t>
            </a:r>
            <a:r>
              <a:rPr lang="en-US" altLang="en-US" sz="2400" dirty="0" err="1">
                <a:solidFill>
                  <a:srgbClr val="000000"/>
                </a:solidFill>
              </a:rPr>
              <a:t>Maina</a:t>
            </a:r>
            <a:r>
              <a:rPr lang="en-US" altLang="en-US" sz="2400" dirty="0">
                <a:solidFill>
                  <a:srgbClr val="000000"/>
                </a:solidFill>
              </a:rPr>
              <a:t>, Pharmacy, Moi Teaching &amp; Referral hospital: </a:t>
            </a:r>
            <a:r>
              <a:rPr lang="en-US" altLang="en-US" sz="2800" dirty="0">
                <a:solidFill>
                  <a:srgbClr val="000000"/>
                </a:solidFill>
                <a:hlinkClick r:id="rId11"/>
              </a:rPr>
              <a:t>mwmercy@gmail.com</a:t>
            </a:r>
            <a:endParaRPr lang="en-US" altLang="en-US" sz="2800" dirty="0">
              <a:solidFill>
                <a:srgbClr val="000000"/>
              </a:solidFill>
            </a:endParaRPr>
          </a:p>
          <a:p>
            <a:pPr algn="just" defTabSz="525571" eaLnBrk="0" fontAlgn="base" hangingPunct="0">
              <a:spcBef>
                <a:spcPct val="0"/>
              </a:spcBef>
              <a:spcAft>
                <a:spcPct val="0"/>
              </a:spcAft>
            </a:pPr>
            <a:r>
              <a:rPr lang="en-US" altLang="en-US" sz="2400" dirty="0">
                <a:solidFill>
                  <a:srgbClr val="000000"/>
                </a:solidFill>
              </a:rPr>
              <a:t>Julie Thorne, Obstetrics &amp; Gynaecology, University of Toronto:</a:t>
            </a:r>
            <a:r>
              <a:rPr lang="en-US" altLang="en-US" sz="2800" dirty="0">
                <a:solidFill>
                  <a:srgbClr val="000000"/>
                </a:solidFill>
              </a:rPr>
              <a:t> </a:t>
            </a:r>
            <a:r>
              <a:rPr lang="en-US" altLang="en-US" sz="2800" dirty="0">
                <a:solidFill>
                  <a:srgbClr val="000000"/>
                </a:solidFill>
                <a:hlinkClick r:id="rId12"/>
              </a:rPr>
              <a:t>julie.thorne@utoronto.ca</a:t>
            </a:r>
            <a:r>
              <a:rPr lang="en-US" altLang="en-US" sz="2800" dirty="0">
                <a:solidFill>
                  <a:srgbClr val="000000"/>
                </a:solidFill>
              </a:rPr>
              <a:t>  </a:t>
            </a:r>
          </a:p>
        </p:txBody>
      </p:sp>
      <p:sp>
        <p:nvSpPr>
          <p:cNvPr id="29" name="TextBox 28">
            <a:extLst>
              <a:ext uri="{FF2B5EF4-FFF2-40B4-BE49-F238E27FC236}">
                <a16:creationId xmlns:a16="http://schemas.microsoft.com/office/drawing/2014/main" id="{82D74C96-A107-3A4C-944F-5452232E5A1E}"/>
              </a:ext>
            </a:extLst>
          </p:cNvPr>
          <p:cNvSpPr txBox="1"/>
          <p:nvPr/>
        </p:nvSpPr>
        <p:spPr>
          <a:xfrm>
            <a:off x="19262768" y="21112259"/>
            <a:ext cx="7134089" cy="6740307"/>
          </a:xfrm>
          <a:prstGeom prst="rect">
            <a:avLst/>
          </a:prstGeom>
          <a:noFill/>
        </p:spPr>
        <p:txBody>
          <a:bodyPr wrap="square" rtlCol="0">
            <a:spAutoFit/>
          </a:bodyPr>
          <a:lstStyle/>
          <a:p>
            <a:pPr algn="ctr"/>
            <a:r>
              <a:rPr lang="en-CA" sz="3600" i="1" dirty="0">
                <a:solidFill>
                  <a:srgbClr val="359896"/>
                </a:solidFill>
                <a:cs typeface="Arial" panose="020B0604020202020204" pitchFamily="34" charset="0"/>
              </a:rPr>
              <a:t>“But another challenge is, there are some of the women who… you know there is that </a:t>
            </a:r>
            <a:r>
              <a:rPr lang="en-CA" sz="3600" b="1" i="1" dirty="0">
                <a:solidFill>
                  <a:srgbClr val="359896"/>
                </a:solidFill>
                <a:cs typeface="Arial" panose="020B0604020202020204" pitchFamily="34" charset="0"/>
              </a:rPr>
              <a:t>which is called drug-drug interaction </a:t>
            </a:r>
            <a:r>
              <a:rPr lang="en-CA" sz="3600" i="1" dirty="0">
                <a:solidFill>
                  <a:srgbClr val="359896"/>
                </a:solidFill>
                <a:cs typeface="Arial" panose="020B0604020202020204" pitchFamily="34" charset="0"/>
              </a:rPr>
              <a:t>between ART and family planning. You find a case whereby a woman is on the implant and she has presented to you having/ being pregnant. </a:t>
            </a:r>
            <a:r>
              <a:rPr lang="en-CA" sz="3600" b="1" i="1" dirty="0">
                <a:solidFill>
                  <a:srgbClr val="359896"/>
                </a:solidFill>
                <a:cs typeface="Arial" panose="020B0604020202020204" pitchFamily="34" charset="0"/>
              </a:rPr>
              <a:t>That’s why we advocate for the use of dual contraceptives </a:t>
            </a:r>
            <a:r>
              <a:rPr lang="en-CA" sz="3600" i="1" dirty="0">
                <a:solidFill>
                  <a:srgbClr val="359896"/>
                </a:solidFill>
                <a:cs typeface="Arial" panose="020B0604020202020204" pitchFamily="34" charset="0"/>
              </a:rPr>
              <a:t>because there is that Drug-drug interaction between implant and ART” </a:t>
            </a:r>
            <a:r>
              <a:rPr lang="en-CA" sz="3600" dirty="0">
                <a:solidFill>
                  <a:srgbClr val="359896"/>
                </a:solidFill>
                <a:cs typeface="Arial" panose="020B0604020202020204" pitchFamily="34" charset="0"/>
              </a:rPr>
              <a:t>MTRH HCP H009</a:t>
            </a:r>
          </a:p>
        </p:txBody>
      </p:sp>
      <p:sp>
        <p:nvSpPr>
          <p:cNvPr id="46" name="TextBox 45">
            <a:extLst>
              <a:ext uri="{FF2B5EF4-FFF2-40B4-BE49-F238E27FC236}">
                <a16:creationId xmlns:a16="http://schemas.microsoft.com/office/drawing/2014/main" id="{0B2EEF8C-298D-5F48-9C58-183318F6D78E}"/>
              </a:ext>
            </a:extLst>
          </p:cNvPr>
          <p:cNvSpPr txBox="1"/>
          <p:nvPr/>
        </p:nvSpPr>
        <p:spPr>
          <a:xfrm>
            <a:off x="12013834" y="21169324"/>
            <a:ext cx="7547046" cy="7755969"/>
          </a:xfrm>
          <a:prstGeom prst="rect">
            <a:avLst/>
          </a:prstGeom>
          <a:noFill/>
        </p:spPr>
        <p:txBody>
          <a:bodyPr wrap="square" rtlCol="0">
            <a:spAutoFit/>
          </a:bodyPr>
          <a:lstStyle/>
          <a:p>
            <a:endParaRPr lang="en-US" sz="3000" dirty="0">
              <a:solidFill>
                <a:srgbClr val="43BEB9"/>
              </a:solidFill>
              <a:cs typeface="Arial" panose="020B0604020202020204" pitchFamily="34" charset="0"/>
            </a:endParaRPr>
          </a:p>
          <a:p>
            <a:pPr marL="342900" indent="-342900">
              <a:buFont typeface="Arial" panose="020B0604020202020204" pitchFamily="34" charset="0"/>
              <a:buChar char="•"/>
            </a:pPr>
            <a:r>
              <a:rPr lang="en-CA" sz="3000" dirty="0">
                <a:cs typeface="Arial" panose="020B0604020202020204" pitchFamily="34" charset="0"/>
              </a:rPr>
              <a:t>The interaction between </a:t>
            </a:r>
            <a:r>
              <a:rPr lang="en-CA" sz="3000" b="1" dirty="0">
                <a:cs typeface="Arial" panose="020B0604020202020204" pitchFamily="34" charset="0"/>
              </a:rPr>
              <a:t>efavirenz and implantable contraception</a:t>
            </a:r>
            <a:r>
              <a:rPr lang="en-CA" sz="3000" dirty="0">
                <a:cs typeface="Arial" panose="020B0604020202020204" pitchFamily="34" charset="0"/>
              </a:rPr>
              <a:t> influences perception of efficacy of all hormonal contraception with any ARV </a:t>
            </a:r>
          </a:p>
          <a:p>
            <a:pPr marL="800100" lvl="1" indent="-342900">
              <a:buFont typeface="Arial" panose="020B0604020202020204" pitchFamily="34" charset="0"/>
              <a:buChar char="•"/>
            </a:pPr>
            <a:r>
              <a:rPr lang="en-CA" sz="3000" dirty="0">
                <a:cs typeface="Arial" panose="020B0604020202020204" pitchFamily="34" charset="0"/>
              </a:rPr>
              <a:t>This is more often the reason why these HCPs advocate for dual contraception.</a:t>
            </a:r>
            <a:endParaRPr lang="en-CA" sz="3000" dirty="0">
              <a:solidFill>
                <a:srgbClr val="43BEB9"/>
              </a:solidFill>
              <a:cs typeface="Arial" panose="020B0604020202020204" pitchFamily="34" charset="0"/>
            </a:endParaRPr>
          </a:p>
          <a:p>
            <a:endParaRPr lang="en-CA" sz="3000" dirty="0">
              <a:solidFill>
                <a:srgbClr val="43BEB9"/>
              </a:solidFill>
              <a:cs typeface="Arial" panose="020B0604020202020204" pitchFamily="34" charset="0"/>
            </a:endParaRPr>
          </a:p>
          <a:p>
            <a:pPr marL="342900" indent="-342900">
              <a:buFont typeface="Arial" panose="020B0604020202020204" pitchFamily="34" charset="0"/>
              <a:buChar char="•"/>
            </a:pPr>
            <a:r>
              <a:rPr lang="en-CA" sz="3000" dirty="0">
                <a:cs typeface="Arial" panose="020B0604020202020204" pitchFamily="34" charset="0"/>
              </a:rPr>
              <a:t>HCPs face challenges in counseling WLHIV for FP, including countering misconceptions</a:t>
            </a:r>
          </a:p>
          <a:p>
            <a:pPr marL="342900" indent="-342900">
              <a:buFont typeface="Arial" panose="020B0604020202020204" pitchFamily="34" charset="0"/>
              <a:buChar char="•"/>
            </a:pPr>
            <a:endParaRPr lang="en-CA" sz="3000" dirty="0">
              <a:cs typeface="Arial" panose="020B0604020202020204" pitchFamily="34" charset="0"/>
            </a:endParaRPr>
          </a:p>
          <a:p>
            <a:pPr marL="342900" indent="-342900">
              <a:buFont typeface="Arial" panose="020B0604020202020204" pitchFamily="34" charset="0"/>
              <a:buChar char="•"/>
            </a:pPr>
            <a:r>
              <a:rPr lang="en-CA" sz="3000" dirty="0">
                <a:cs typeface="Arial" panose="020B0604020202020204" pitchFamily="34" charset="0"/>
              </a:rPr>
              <a:t>HCPs have </a:t>
            </a:r>
            <a:r>
              <a:rPr lang="en-CA" sz="3000" b="1" dirty="0">
                <a:cs typeface="Arial" panose="020B0604020202020204" pitchFamily="34" charset="0"/>
              </a:rPr>
              <a:t>variable comfort in hormonal contraceptive use counseling </a:t>
            </a:r>
            <a:r>
              <a:rPr lang="en-CA" sz="3000" dirty="0">
                <a:cs typeface="Arial" panose="020B0604020202020204" pitchFamily="34" charset="0"/>
              </a:rPr>
              <a:t>when the woman has other medical comorbidities, not differentiating on risk of use with progesterone only options </a:t>
            </a:r>
            <a:endParaRPr lang="en-CA" sz="3000" dirty="0"/>
          </a:p>
          <a:p>
            <a:endParaRPr lang="en-US" dirty="0"/>
          </a:p>
        </p:txBody>
      </p:sp>
      <p:sp>
        <p:nvSpPr>
          <p:cNvPr id="28" name="TextBox 27">
            <a:extLst>
              <a:ext uri="{FF2B5EF4-FFF2-40B4-BE49-F238E27FC236}">
                <a16:creationId xmlns:a16="http://schemas.microsoft.com/office/drawing/2014/main" id="{D3CFE1BE-F213-5945-B884-32B84CE78F4B}"/>
              </a:ext>
            </a:extLst>
          </p:cNvPr>
          <p:cNvSpPr txBox="1"/>
          <p:nvPr/>
        </p:nvSpPr>
        <p:spPr>
          <a:xfrm>
            <a:off x="27910790" y="17165896"/>
            <a:ext cx="13580848" cy="2185214"/>
          </a:xfrm>
          <a:prstGeom prst="rect">
            <a:avLst/>
          </a:prstGeom>
          <a:noFill/>
        </p:spPr>
        <p:txBody>
          <a:bodyPr wrap="square" rtlCol="0">
            <a:spAutoFit/>
          </a:bodyPr>
          <a:lstStyle/>
          <a:p>
            <a:pPr algn="ctr"/>
            <a:r>
              <a:rPr lang="en-CA" sz="3400" i="1" dirty="0">
                <a:solidFill>
                  <a:srgbClr val="A07808"/>
                </a:solidFill>
                <a:cs typeface="Arial" panose="020B0604020202020204" pitchFamily="34" charset="0"/>
              </a:rPr>
              <a:t>“First, it should be </a:t>
            </a:r>
            <a:r>
              <a:rPr lang="en-CA" sz="3400" b="1" i="1" dirty="0">
                <a:solidFill>
                  <a:srgbClr val="A07808"/>
                </a:solidFill>
                <a:cs typeface="Arial" panose="020B0604020202020204" pitchFamily="34" charset="0"/>
              </a:rPr>
              <a:t>integrated to the CCC</a:t>
            </a:r>
            <a:r>
              <a:rPr lang="en-CA" sz="3400" i="1" dirty="0">
                <a:solidFill>
                  <a:srgbClr val="A07808"/>
                </a:solidFill>
                <a:cs typeface="Arial" panose="020B0604020202020204" pitchFamily="34" charset="0"/>
              </a:rPr>
              <a:t>  [complex care clinic], The services should be free and then everyone should be educating the women on the benefits of using family planning and then thirdly, they should have a nurse to offer the services” </a:t>
            </a:r>
            <a:r>
              <a:rPr lang="en-CA" sz="3400" dirty="0">
                <a:solidFill>
                  <a:srgbClr val="A07808"/>
                </a:solidFill>
                <a:cs typeface="Arial" panose="020B0604020202020204" pitchFamily="34" charset="0"/>
              </a:rPr>
              <a:t>MTRH HCP H002</a:t>
            </a:r>
          </a:p>
        </p:txBody>
      </p:sp>
      <p:sp>
        <p:nvSpPr>
          <p:cNvPr id="45" name="TextBox 44">
            <a:extLst>
              <a:ext uri="{FF2B5EF4-FFF2-40B4-BE49-F238E27FC236}">
                <a16:creationId xmlns:a16="http://schemas.microsoft.com/office/drawing/2014/main" id="{0C400BA1-E3E3-BF4C-8A99-73504BB4DBB5}"/>
              </a:ext>
            </a:extLst>
          </p:cNvPr>
          <p:cNvSpPr txBox="1"/>
          <p:nvPr/>
        </p:nvSpPr>
        <p:spPr>
          <a:xfrm>
            <a:off x="19628834" y="9596071"/>
            <a:ext cx="6768023" cy="6370975"/>
          </a:xfrm>
          <a:prstGeom prst="rect">
            <a:avLst/>
          </a:prstGeom>
          <a:noFill/>
        </p:spPr>
        <p:txBody>
          <a:bodyPr wrap="square" rtlCol="0">
            <a:spAutoFit/>
          </a:bodyPr>
          <a:lstStyle/>
          <a:p>
            <a:pPr algn="ctr"/>
            <a:r>
              <a:rPr lang="en-CA" sz="3400" i="1" dirty="0">
                <a:solidFill>
                  <a:srgbClr val="3A9B56"/>
                </a:solidFill>
                <a:cs typeface="Arial" panose="020B0604020202020204" pitchFamily="34" charset="0"/>
              </a:rPr>
              <a:t> “DTG… </a:t>
            </a:r>
            <a:r>
              <a:rPr lang="en-CA" sz="3400" b="1" i="1" dirty="0">
                <a:solidFill>
                  <a:srgbClr val="3A9B56"/>
                </a:solidFill>
                <a:cs typeface="Arial" panose="020B0604020202020204" pitchFamily="34" charset="0"/>
              </a:rPr>
              <a:t>it is a wonder drug</a:t>
            </a:r>
            <a:r>
              <a:rPr lang="en-CA" sz="3400" i="1" dirty="0">
                <a:solidFill>
                  <a:srgbClr val="3A9B56"/>
                </a:solidFill>
                <a:cs typeface="Arial" panose="020B0604020202020204" pitchFamily="34" charset="0"/>
              </a:rPr>
              <a:t>. </a:t>
            </a:r>
            <a:r>
              <a:rPr lang="en-US" sz="3400" i="1" dirty="0">
                <a:solidFill>
                  <a:srgbClr val="3A9B56"/>
                </a:solidFill>
                <a:cs typeface="Arial" panose="020B0604020202020204" pitchFamily="34" charset="0"/>
              </a:rPr>
              <a:t>Because it suppresses the virus very fast, it is cheap, …because it’s combined with other drugs and forms a fixed dose combination so it’s easy to take. It doesn’t get resistance easily and it’s also a forgiving drug because if you delay for a day, your patients tend to be suppressed unlike other drugs which get resistance very fast</a:t>
            </a:r>
            <a:r>
              <a:rPr lang="en-CA" sz="3400" i="1" dirty="0">
                <a:solidFill>
                  <a:srgbClr val="3A9B56"/>
                </a:solidFill>
                <a:cs typeface="Arial" panose="020B0604020202020204" pitchFamily="34" charset="0"/>
              </a:rPr>
              <a:t>” MTRH HCP H004</a:t>
            </a:r>
            <a:endParaRPr lang="en-US" sz="3400" i="1" dirty="0">
              <a:solidFill>
                <a:srgbClr val="3A9B56"/>
              </a:solidFill>
              <a:cs typeface="Arial" panose="020B0604020202020204" pitchFamily="34" charset="0"/>
            </a:endParaRPr>
          </a:p>
          <a:p>
            <a:pPr algn="ctr"/>
            <a:endParaRPr lang="en-US" sz="3400" dirty="0"/>
          </a:p>
        </p:txBody>
      </p:sp>
      <p:sp>
        <p:nvSpPr>
          <p:cNvPr id="47" name="TextBox 46">
            <a:extLst>
              <a:ext uri="{FF2B5EF4-FFF2-40B4-BE49-F238E27FC236}">
                <a16:creationId xmlns:a16="http://schemas.microsoft.com/office/drawing/2014/main" id="{F53694BF-9A5F-D942-ACBC-96BC9CD6E2EB}"/>
              </a:ext>
            </a:extLst>
          </p:cNvPr>
          <p:cNvSpPr txBox="1"/>
          <p:nvPr/>
        </p:nvSpPr>
        <p:spPr>
          <a:xfrm>
            <a:off x="11997581" y="9702902"/>
            <a:ext cx="7506149" cy="2277547"/>
          </a:xfrm>
          <a:prstGeom prst="rect">
            <a:avLst/>
          </a:prstGeom>
          <a:noFill/>
        </p:spPr>
        <p:txBody>
          <a:bodyPr wrap="square" rtlCol="0">
            <a:spAutoFit/>
          </a:bodyPr>
          <a:lstStyle/>
          <a:p>
            <a:pPr marL="342900" indent="-342900">
              <a:buFont typeface="Arial" panose="020B0604020202020204" pitchFamily="34" charset="0"/>
              <a:buChar char="•"/>
            </a:pPr>
            <a:r>
              <a:rPr lang="en-US" sz="3000" dirty="0">
                <a:cs typeface="Arial" panose="020B0604020202020204" pitchFamily="34" charset="0"/>
              </a:rPr>
              <a:t> HCP felt </a:t>
            </a:r>
            <a:r>
              <a:rPr lang="en-US" sz="3000" b="1" dirty="0">
                <a:cs typeface="Arial" panose="020B0604020202020204" pitchFamily="34" charset="0"/>
              </a:rPr>
              <a:t>DTG-based regimens were more superior </a:t>
            </a:r>
            <a:r>
              <a:rPr lang="en-US" sz="3000" dirty="0">
                <a:cs typeface="Arial" panose="020B0604020202020204" pitchFamily="34" charset="0"/>
              </a:rPr>
              <a:t>than alternative regimens.</a:t>
            </a:r>
            <a:endParaRPr lang="en-CA" sz="3000" dirty="0"/>
          </a:p>
          <a:p>
            <a:pPr marL="342900" indent="-342900">
              <a:buFont typeface="Arial" panose="020B0604020202020204" pitchFamily="34" charset="0"/>
              <a:buChar char="•"/>
            </a:pPr>
            <a:endParaRPr lang="en-US" sz="2200" dirty="0">
              <a:cs typeface="Arial" panose="020B0604020202020204" pitchFamily="34" charset="0"/>
            </a:endParaRPr>
          </a:p>
          <a:p>
            <a:pPr marL="342900" indent="-342900">
              <a:buFont typeface="Arial" panose="020B0604020202020204" pitchFamily="34" charset="0"/>
              <a:buChar char="•"/>
            </a:pPr>
            <a:r>
              <a:rPr lang="en-US" sz="3000" dirty="0">
                <a:cs typeface="Arial" panose="020B0604020202020204" pitchFamily="34" charset="0"/>
              </a:rPr>
              <a:t>Majority expressed </a:t>
            </a:r>
            <a:r>
              <a:rPr lang="en-US" sz="3000" b="1" dirty="0">
                <a:cs typeface="Arial" panose="020B0604020202020204" pitchFamily="34" charset="0"/>
              </a:rPr>
              <a:t>skepticism on DTG’s association with teratogenic effects</a:t>
            </a:r>
            <a:r>
              <a:rPr lang="en-US" sz="3000" dirty="0">
                <a:cs typeface="Arial" panose="020B0604020202020204" pitchFamily="34" charset="0"/>
              </a:rPr>
              <a:t>.</a:t>
            </a:r>
          </a:p>
        </p:txBody>
      </p:sp>
      <p:sp>
        <p:nvSpPr>
          <p:cNvPr id="48" name="TextBox 47">
            <a:extLst>
              <a:ext uri="{FF2B5EF4-FFF2-40B4-BE49-F238E27FC236}">
                <a16:creationId xmlns:a16="http://schemas.microsoft.com/office/drawing/2014/main" id="{F09F1758-8FDC-674A-8D0A-30667B0B45E5}"/>
              </a:ext>
            </a:extLst>
          </p:cNvPr>
          <p:cNvSpPr txBox="1"/>
          <p:nvPr/>
        </p:nvSpPr>
        <p:spPr>
          <a:xfrm>
            <a:off x="27703503" y="19778221"/>
            <a:ext cx="6218908" cy="1477328"/>
          </a:xfrm>
          <a:prstGeom prst="rect">
            <a:avLst/>
          </a:prstGeom>
          <a:noFill/>
        </p:spPr>
        <p:txBody>
          <a:bodyPr wrap="square" rtlCol="0">
            <a:spAutoFit/>
          </a:bodyPr>
          <a:lstStyle/>
          <a:p>
            <a:pPr marL="457200" indent="-457200">
              <a:buFont typeface="Arial" panose="020B0604020202020204" pitchFamily="34" charset="0"/>
              <a:buChar char="•"/>
            </a:pPr>
            <a:r>
              <a:rPr lang="de-DE" sz="3000" b="1" dirty="0">
                <a:cs typeface="Arial" panose="020B0604020202020204" pitchFamily="34" charset="0"/>
              </a:rPr>
              <a:t>Trainings, </a:t>
            </a:r>
            <a:r>
              <a:rPr lang="de-DE" sz="3000" b="1" dirty="0" err="1">
                <a:cs typeface="Arial" panose="020B0604020202020204" pitchFamily="34" charset="0"/>
              </a:rPr>
              <a:t>local</a:t>
            </a:r>
            <a:r>
              <a:rPr lang="de-DE" sz="3000" b="1" dirty="0">
                <a:cs typeface="Arial" panose="020B0604020202020204" pitchFamily="34" charset="0"/>
              </a:rPr>
              <a:t> </a:t>
            </a:r>
            <a:r>
              <a:rPr lang="de-DE" sz="3000" b="1" dirty="0" err="1">
                <a:cs typeface="Arial" panose="020B0604020202020204" pitchFamily="34" charset="0"/>
              </a:rPr>
              <a:t>guidelines</a:t>
            </a:r>
            <a:r>
              <a:rPr lang="de-DE" sz="3000" b="1" dirty="0">
                <a:cs typeface="Arial" panose="020B0604020202020204" pitchFamily="34" charset="0"/>
              </a:rPr>
              <a:t>, </a:t>
            </a:r>
            <a:r>
              <a:rPr lang="de-DE" sz="3000" dirty="0" err="1">
                <a:cs typeface="Arial" panose="020B0604020202020204" pitchFamily="34" charset="0"/>
              </a:rPr>
              <a:t>and</a:t>
            </a:r>
            <a:r>
              <a:rPr lang="de-DE" sz="3000" dirty="0">
                <a:cs typeface="Arial" panose="020B0604020202020204" pitchFamily="34" charset="0"/>
              </a:rPr>
              <a:t> </a:t>
            </a:r>
            <a:r>
              <a:rPr lang="de-DE" sz="3000" b="1" dirty="0" err="1">
                <a:cs typeface="Arial" panose="020B0604020202020204" pitchFamily="34" charset="0"/>
              </a:rPr>
              <a:t>consulting</a:t>
            </a:r>
            <a:r>
              <a:rPr lang="de-DE" sz="3000" b="1" dirty="0">
                <a:cs typeface="Arial" panose="020B0604020202020204" pitchFamily="34" charset="0"/>
              </a:rPr>
              <a:t> </a:t>
            </a:r>
            <a:r>
              <a:rPr lang="de-DE" sz="3000" b="1" dirty="0" err="1">
                <a:cs typeface="Arial" panose="020B0604020202020204" pitchFamily="34" charset="0"/>
              </a:rPr>
              <a:t>physicians</a:t>
            </a:r>
            <a:r>
              <a:rPr lang="de-DE" sz="3000" dirty="0">
                <a:cs typeface="Arial" panose="020B0604020202020204" pitchFamily="34" charset="0"/>
              </a:rPr>
              <a:t> </a:t>
            </a:r>
            <a:r>
              <a:rPr lang="de-DE" sz="3000" dirty="0" err="1">
                <a:cs typeface="Arial" panose="020B0604020202020204" pitchFamily="34" charset="0"/>
              </a:rPr>
              <a:t>were</a:t>
            </a:r>
            <a:r>
              <a:rPr lang="de-DE" sz="3000" dirty="0">
                <a:cs typeface="Arial" panose="020B0604020202020204" pitchFamily="34" charset="0"/>
              </a:rPr>
              <a:t> </a:t>
            </a:r>
            <a:r>
              <a:rPr lang="de-DE" sz="3000" dirty="0" err="1">
                <a:cs typeface="Arial" panose="020B0604020202020204" pitchFamily="34" charset="0"/>
              </a:rPr>
              <a:t>highlighted</a:t>
            </a:r>
            <a:r>
              <a:rPr lang="de-DE" sz="3000" dirty="0">
                <a:cs typeface="Arial" panose="020B0604020202020204" pitchFamily="34" charset="0"/>
              </a:rPr>
              <a:t> </a:t>
            </a:r>
            <a:r>
              <a:rPr lang="de-DE" sz="3000" dirty="0" err="1">
                <a:cs typeface="Arial" panose="020B0604020202020204" pitchFamily="34" charset="0"/>
              </a:rPr>
              <a:t>as</a:t>
            </a:r>
            <a:r>
              <a:rPr lang="de-DE" sz="3000" dirty="0">
                <a:cs typeface="Arial" panose="020B0604020202020204" pitchFamily="34" charset="0"/>
              </a:rPr>
              <a:t> </a:t>
            </a:r>
            <a:r>
              <a:rPr lang="de-DE" sz="3000" dirty="0" err="1">
                <a:cs typeface="Arial" panose="020B0604020202020204" pitchFamily="34" charset="0"/>
              </a:rPr>
              <a:t>beneficial</a:t>
            </a:r>
            <a:r>
              <a:rPr lang="de-DE" sz="3000" dirty="0">
                <a:cs typeface="Arial" panose="020B0604020202020204" pitchFamily="34" charset="0"/>
              </a:rPr>
              <a:t> </a:t>
            </a:r>
            <a:r>
              <a:rPr lang="de-DE" sz="3000" dirty="0" err="1">
                <a:cs typeface="Arial" panose="020B0604020202020204" pitchFamily="34" charset="0"/>
              </a:rPr>
              <a:t>resources</a:t>
            </a:r>
            <a:r>
              <a:rPr lang="de-DE" sz="3000" dirty="0">
                <a:cs typeface="Arial" panose="020B0604020202020204" pitchFamily="34" charset="0"/>
              </a:rPr>
              <a:t>.</a:t>
            </a:r>
            <a:endParaRPr lang="en-US" sz="3000" dirty="0">
              <a:cs typeface="Arial" panose="020B0604020202020204" pitchFamily="34" charset="0"/>
            </a:endParaRPr>
          </a:p>
        </p:txBody>
      </p:sp>
      <p:sp>
        <p:nvSpPr>
          <p:cNvPr id="49" name="TextBox 48">
            <a:extLst>
              <a:ext uri="{FF2B5EF4-FFF2-40B4-BE49-F238E27FC236}">
                <a16:creationId xmlns:a16="http://schemas.microsoft.com/office/drawing/2014/main" id="{5092CE0E-11FA-2C43-8665-947AB460E634}"/>
              </a:ext>
            </a:extLst>
          </p:cNvPr>
          <p:cNvSpPr txBox="1"/>
          <p:nvPr/>
        </p:nvSpPr>
        <p:spPr>
          <a:xfrm>
            <a:off x="12078912" y="12218649"/>
            <a:ext cx="7549922" cy="3231654"/>
          </a:xfrm>
          <a:prstGeom prst="rect">
            <a:avLst/>
          </a:prstGeom>
          <a:noFill/>
        </p:spPr>
        <p:txBody>
          <a:bodyPr wrap="square" rtlCol="0">
            <a:spAutoFit/>
          </a:bodyPr>
          <a:lstStyle/>
          <a:p>
            <a:pPr algn="ctr"/>
            <a:r>
              <a:rPr lang="en-US" sz="3400" i="1" dirty="0">
                <a:solidFill>
                  <a:srgbClr val="3A9B56"/>
                </a:solidFill>
                <a:cs typeface="Arial" panose="020B0604020202020204" pitchFamily="34" charset="0"/>
              </a:rPr>
              <a:t>“I neither agree nor disagree …</a:t>
            </a:r>
            <a:r>
              <a:rPr lang="en-US" sz="3400" b="1" i="1" dirty="0">
                <a:solidFill>
                  <a:srgbClr val="3A9B56"/>
                </a:solidFill>
                <a:cs typeface="Arial" panose="020B0604020202020204" pitchFamily="34" charset="0"/>
              </a:rPr>
              <a:t> I think there are a lot of variables </a:t>
            </a:r>
            <a:r>
              <a:rPr lang="en-US" sz="3400" i="1" dirty="0">
                <a:solidFill>
                  <a:srgbClr val="3A9B56"/>
                </a:solidFill>
                <a:cs typeface="Arial" panose="020B0604020202020204" pitchFamily="34" charset="0"/>
              </a:rPr>
              <a:t> when women are on DTG, …</a:t>
            </a:r>
            <a:r>
              <a:rPr lang="en-US" sz="3400" b="1" i="1" dirty="0">
                <a:solidFill>
                  <a:srgbClr val="3A9B56"/>
                </a:solidFill>
                <a:cs typeface="Arial" panose="020B0604020202020204" pitchFamily="34" charset="0"/>
              </a:rPr>
              <a:t>personally I don’t see any problems when it comes to women using DTG </a:t>
            </a:r>
            <a:r>
              <a:rPr lang="de-DE" sz="3400" i="1" dirty="0">
                <a:solidFill>
                  <a:srgbClr val="3A9B56"/>
                </a:solidFill>
                <a:cs typeface="Arial" panose="020B0604020202020204" pitchFamily="34" charset="0"/>
              </a:rPr>
              <a:t>“ MTRH HCP H001</a:t>
            </a:r>
          </a:p>
          <a:p>
            <a:endParaRPr lang="en-US" sz="3400" dirty="0"/>
          </a:p>
        </p:txBody>
      </p:sp>
      <p:sp>
        <p:nvSpPr>
          <p:cNvPr id="50" name="TextBox 49">
            <a:extLst>
              <a:ext uri="{FF2B5EF4-FFF2-40B4-BE49-F238E27FC236}">
                <a16:creationId xmlns:a16="http://schemas.microsoft.com/office/drawing/2014/main" id="{595C140E-DAC2-C245-96FB-9568E5F98B27}"/>
              </a:ext>
            </a:extLst>
          </p:cNvPr>
          <p:cNvSpPr txBox="1"/>
          <p:nvPr/>
        </p:nvSpPr>
        <p:spPr>
          <a:xfrm>
            <a:off x="35204400" y="10191415"/>
            <a:ext cx="6935821" cy="2862322"/>
          </a:xfrm>
          <a:prstGeom prst="rect">
            <a:avLst/>
          </a:prstGeom>
          <a:noFill/>
        </p:spPr>
        <p:txBody>
          <a:bodyPr wrap="square" rtlCol="0">
            <a:spAutoFit/>
          </a:bodyPr>
          <a:lstStyle/>
          <a:p>
            <a:pPr algn="ctr"/>
            <a:r>
              <a:rPr lang="en-GB" sz="3600" i="1" dirty="0">
                <a:solidFill>
                  <a:srgbClr val="345899"/>
                </a:solidFill>
                <a:cs typeface="Arial" panose="020B0604020202020204" pitchFamily="34" charset="0"/>
              </a:rPr>
              <a:t>“I would (not use DTG for WLHIV of reproductive age) because </a:t>
            </a:r>
            <a:r>
              <a:rPr lang="en-GB" sz="3600" b="1" i="1" dirty="0">
                <a:solidFill>
                  <a:srgbClr val="345899"/>
                </a:solidFill>
                <a:cs typeface="Arial" panose="020B0604020202020204" pitchFamily="34" charset="0"/>
              </a:rPr>
              <a:t>we actually follow guidelines</a:t>
            </a:r>
            <a:r>
              <a:rPr lang="en-GB" sz="3600" i="1" dirty="0">
                <a:solidFill>
                  <a:srgbClr val="345899"/>
                </a:solidFill>
                <a:cs typeface="Arial" panose="020B0604020202020204" pitchFamily="34" charset="0"/>
              </a:rPr>
              <a:t> and unless guidelines change, we would follow to the letter” </a:t>
            </a:r>
            <a:r>
              <a:rPr lang="en-GB" sz="3000" i="1" dirty="0">
                <a:solidFill>
                  <a:srgbClr val="345899"/>
                </a:solidFill>
                <a:cs typeface="Arial" panose="020B0604020202020204" pitchFamily="34" charset="0"/>
              </a:rPr>
              <a:t>MTRH HCP 007</a:t>
            </a:r>
          </a:p>
        </p:txBody>
      </p:sp>
      <p:sp>
        <p:nvSpPr>
          <p:cNvPr id="51" name="TextBox 50">
            <a:extLst>
              <a:ext uri="{FF2B5EF4-FFF2-40B4-BE49-F238E27FC236}">
                <a16:creationId xmlns:a16="http://schemas.microsoft.com/office/drawing/2014/main" id="{06BD99C3-588F-3D47-9558-B5F4D083FF10}"/>
              </a:ext>
            </a:extLst>
          </p:cNvPr>
          <p:cNvSpPr txBox="1"/>
          <p:nvPr/>
        </p:nvSpPr>
        <p:spPr>
          <a:xfrm>
            <a:off x="27733443" y="10619677"/>
            <a:ext cx="7594105" cy="2400657"/>
          </a:xfrm>
          <a:prstGeom prst="rect">
            <a:avLst/>
          </a:prstGeom>
          <a:noFill/>
        </p:spPr>
        <p:txBody>
          <a:bodyPr wrap="square" rtlCol="0">
            <a:spAutoFit/>
          </a:bodyPr>
          <a:lstStyle/>
          <a:p>
            <a:pPr marL="457200" indent="-457200">
              <a:buFont typeface="Arial" panose="020B0604020202020204" pitchFamily="34" charset="0"/>
              <a:buChar char="•"/>
            </a:pPr>
            <a:r>
              <a:rPr lang="en-CA" sz="3000" b="1" dirty="0">
                <a:cs typeface="Arial" panose="020B0604020202020204" pitchFamily="34" charset="0"/>
              </a:rPr>
              <a:t>Adherence to national guidelines </a:t>
            </a:r>
            <a:r>
              <a:rPr lang="en-CA" sz="3000" dirty="0">
                <a:cs typeface="Arial" panose="020B0604020202020204" pitchFamily="34" charset="0"/>
              </a:rPr>
              <a:t>limited HCPs ability to let WLHIV choose their preferred regimen as the options were interpreted as a dichotomy, DTG with effective contraceptive or an alternative ART</a:t>
            </a:r>
            <a:endParaRPr lang="en-US" sz="3000" i="1" dirty="0">
              <a:solidFill>
                <a:srgbClr val="4472C4"/>
              </a:solidFill>
              <a:cs typeface="Arial" panose="020B0604020202020204" pitchFamily="34" charset="0"/>
            </a:endParaRPr>
          </a:p>
        </p:txBody>
      </p:sp>
      <p:sp>
        <p:nvSpPr>
          <p:cNvPr id="52" name="Rectangle 51">
            <a:extLst>
              <a:ext uri="{FF2B5EF4-FFF2-40B4-BE49-F238E27FC236}">
                <a16:creationId xmlns:a16="http://schemas.microsoft.com/office/drawing/2014/main" id="{9105873E-D159-0D45-B936-5E9AF820C17F}"/>
              </a:ext>
            </a:extLst>
          </p:cNvPr>
          <p:cNvSpPr/>
          <p:nvPr/>
        </p:nvSpPr>
        <p:spPr>
          <a:xfrm>
            <a:off x="27528681" y="6311190"/>
            <a:ext cx="8141076" cy="4278094"/>
          </a:xfrm>
          <a:prstGeom prst="rect">
            <a:avLst/>
          </a:prstGeom>
        </p:spPr>
        <p:txBody>
          <a:bodyPr wrap="square">
            <a:spAutoFit/>
          </a:bodyPr>
          <a:lstStyle/>
          <a:p>
            <a:pPr algn="ctr"/>
            <a:r>
              <a:rPr lang="en-CA" sz="3400" i="1" dirty="0">
                <a:solidFill>
                  <a:srgbClr val="345899"/>
                </a:solidFill>
                <a:cs typeface="Arial" panose="020B0604020202020204" pitchFamily="34" charset="0"/>
              </a:rPr>
              <a:t>“</a:t>
            </a:r>
            <a:r>
              <a:rPr lang="en-GB" sz="3400" i="1" dirty="0">
                <a:solidFill>
                  <a:srgbClr val="345899"/>
                </a:solidFill>
                <a:cs typeface="Arial" panose="020B0604020202020204" pitchFamily="34" charset="0"/>
              </a:rPr>
              <a:t> I would counsel...now if a patient is on a different regimen and </a:t>
            </a:r>
            <a:r>
              <a:rPr lang="en-GB" sz="3400" b="1" i="1" dirty="0">
                <a:solidFill>
                  <a:srgbClr val="345899"/>
                </a:solidFill>
                <a:cs typeface="Arial" panose="020B0604020202020204" pitchFamily="34" charset="0"/>
              </a:rPr>
              <a:t>I would opt </a:t>
            </a:r>
            <a:r>
              <a:rPr lang="en-GB" sz="3400" i="1" dirty="0">
                <a:solidFill>
                  <a:srgbClr val="345899"/>
                </a:solidFill>
                <a:cs typeface="Arial" panose="020B0604020202020204" pitchFamily="34" charset="0"/>
              </a:rPr>
              <a:t>to change to DTG regimen, </a:t>
            </a:r>
            <a:r>
              <a:rPr lang="en-GB" sz="3400" b="1" i="1" dirty="0">
                <a:solidFill>
                  <a:srgbClr val="345899"/>
                </a:solidFill>
                <a:cs typeface="Arial" panose="020B0604020202020204" pitchFamily="34" charset="0"/>
              </a:rPr>
              <a:t>I would just inform</a:t>
            </a:r>
            <a:r>
              <a:rPr lang="en-GB" sz="3400" i="1" dirty="0">
                <a:solidFill>
                  <a:srgbClr val="345899"/>
                </a:solidFill>
                <a:cs typeface="Arial" panose="020B0604020202020204" pitchFamily="34" charset="0"/>
              </a:rPr>
              <a:t> her we have a new drug called DTG, it’s a safe drug but not safe in pregnancy especially during the first weeks of pregnancy…I would inform it’s safe to take this drug if you are on effective FP method.</a:t>
            </a:r>
            <a:r>
              <a:rPr lang="en-CA" sz="3400" i="1" dirty="0">
                <a:solidFill>
                  <a:srgbClr val="345899"/>
                </a:solidFill>
                <a:cs typeface="Arial" panose="020B0604020202020204" pitchFamily="34" charset="0"/>
              </a:rPr>
              <a:t>”</a:t>
            </a:r>
            <a:r>
              <a:rPr lang="en-GB" sz="3400" i="1" dirty="0">
                <a:solidFill>
                  <a:srgbClr val="345899"/>
                </a:solidFill>
                <a:cs typeface="Arial" panose="020B0604020202020204" pitchFamily="34" charset="0"/>
              </a:rPr>
              <a:t> MTRH HCP 007</a:t>
            </a:r>
          </a:p>
        </p:txBody>
      </p:sp>
      <p:sp>
        <p:nvSpPr>
          <p:cNvPr id="56" name="TextBox 55">
            <a:extLst>
              <a:ext uri="{FF2B5EF4-FFF2-40B4-BE49-F238E27FC236}">
                <a16:creationId xmlns:a16="http://schemas.microsoft.com/office/drawing/2014/main" id="{B7AE8DC4-4D6A-B543-9C3A-889FCDE4BD35}"/>
              </a:ext>
            </a:extLst>
          </p:cNvPr>
          <p:cNvSpPr txBox="1"/>
          <p:nvPr/>
        </p:nvSpPr>
        <p:spPr>
          <a:xfrm>
            <a:off x="27703503" y="21877482"/>
            <a:ext cx="14183304" cy="553998"/>
          </a:xfrm>
          <a:prstGeom prst="rect">
            <a:avLst/>
          </a:prstGeom>
          <a:noFill/>
        </p:spPr>
        <p:txBody>
          <a:bodyPr wrap="square" rtlCol="0">
            <a:spAutoFit/>
          </a:bodyPr>
          <a:lstStyle/>
          <a:p>
            <a:pPr marL="457200" indent="-457200">
              <a:buFont typeface="Arial" panose="020B0604020202020204" pitchFamily="34" charset="0"/>
              <a:buChar char="•"/>
            </a:pPr>
            <a:r>
              <a:rPr lang="en-CA" sz="3000" dirty="0">
                <a:latin typeface="Calibri" panose="020F0502020204030204" pitchFamily="34" charset="0"/>
                <a:cs typeface="Calibri" panose="020F0502020204030204" pitchFamily="34" charset="0"/>
              </a:rPr>
              <a:t>Most HCPs indicated they would like to use </a:t>
            </a:r>
            <a:r>
              <a:rPr lang="en-CA" sz="3000" b="1" dirty="0">
                <a:latin typeface="Calibri" panose="020F0502020204030204" pitchFamily="34" charset="0"/>
                <a:cs typeface="Calibri" panose="020F0502020204030204" pitchFamily="34" charset="0"/>
              </a:rPr>
              <a:t>job aids </a:t>
            </a:r>
            <a:r>
              <a:rPr lang="en-CA" sz="3000" dirty="0">
                <a:latin typeface="Calibri" panose="020F0502020204030204" pitchFamily="34" charset="0"/>
                <a:cs typeface="Calibri" panose="020F0502020204030204" pitchFamily="34" charset="0"/>
              </a:rPr>
              <a:t>such as flipcharts.</a:t>
            </a:r>
          </a:p>
        </p:txBody>
      </p:sp>
      <p:sp>
        <p:nvSpPr>
          <p:cNvPr id="57" name="TextBox 56">
            <a:extLst>
              <a:ext uri="{FF2B5EF4-FFF2-40B4-BE49-F238E27FC236}">
                <a16:creationId xmlns:a16="http://schemas.microsoft.com/office/drawing/2014/main" id="{BF4CB6B6-B68D-BA4F-BBDC-DDDE9D4AC06F}"/>
              </a:ext>
            </a:extLst>
          </p:cNvPr>
          <p:cNvSpPr txBox="1"/>
          <p:nvPr/>
        </p:nvSpPr>
        <p:spPr>
          <a:xfrm>
            <a:off x="33361745" y="19534431"/>
            <a:ext cx="8696193" cy="2185214"/>
          </a:xfrm>
          <a:prstGeom prst="rect">
            <a:avLst/>
          </a:prstGeom>
          <a:noFill/>
        </p:spPr>
        <p:txBody>
          <a:bodyPr wrap="square" rtlCol="0">
            <a:spAutoFit/>
          </a:bodyPr>
          <a:lstStyle/>
          <a:p>
            <a:pPr algn="ctr"/>
            <a:r>
              <a:rPr lang="en-US" sz="3400" i="1" dirty="0">
                <a:solidFill>
                  <a:srgbClr val="A07808"/>
                </a:solidFill>
              </a:rPr>
              <a:t>“(A) </a:t>
            </a:r>
            <a:r>
              <a:rPr lang="en-US" sz="3400" b="1" i="1" dirty="0">
                <a:solidFill>
                  <a:srgbClr val="A07808"/>
                </a:solidFill>
              </a:rPr>
              <a:t>WhatsApp group was formed </a:t>
            </a:r>
            <a:r>
              <a:rPr lang="en-US" sz="3400" i="1" dirty="0">
                <a:solidFill>
                  <a:srgbClr val="A07808"/>
                </a:solidFill>
              </a:rPr>
              <a:t>on questions concerning DTG, where we have consultants </a:t>
            </a:r>
            <a:r>
              <a:rPr lang="en-US" sz="3400" b="1" i="1" dirty="0">
                <a:solidFill>
                  <a:srgbClr val="A07808"/>
                </a:solidFill>
              </a:rPr>
              <a:t>who give us a way forward on what to do in dilemma </a:t>
            </a:r>
            <a:r>
              <a:rPr lang="en-US" sz="3400" i="1" dirty="0">
                <a:solidFill>
                  <a:srgbClr val="A07808"/>
                </a:solidFill>
              </a:rPr>
              <a:t>situations ” </a:t>
            </a:r>
            <a:r>
              <a:rPr lang="en-US" sz="3400" dirty="0">
                <a:solidFill>
                  <a:srgbClr val="A07808"/>
                </a:solidFill>
              </a:rPr>
              <a:t>MTRH HCP H003</a:t>
            </a:r>
          </a:p>
        </p:txBody>
      </p:sp>
      <p:pic>
        <p:nvPicPr>
          <p:cNvPr id="59" name="Picture 58" descr="Ext.IU.Som.reversed.png">
            <a:extLst>
              <a:ext uri="{FF2B5EF4-FFF2-40B4-BE49-F238E27FC236}">
                <a16:creationId xmlns:a16="http://schemas.microsoft.com/office/drawing/2014/main" id="{3F6AB92F-575B-A34A-BF62-95C257DDF34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5663" y="2100585"/>
            <a:ext cx="6035759" cy="1275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 name="Picture 9">
            <a:extLst>
              <a:ext uri="{FF2B5EF4-FFF2-40B4-BE49-F238E27FC236}">
                <a16:creationId xmlns:a16="http://schemas.microsoft.com/office/drawing/2014/main" id="{A1B01763-45D5-EF45-9A26-7D2CBB08809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71713" y="234974"/>
            <a:ext cx="6009710" cy="1426538"/>
          </a:xfrm>
          <a:prstGeom prst="rect">
            <a:avLst/>
          </a:prstGeom>
          <a:solidFill>
            <a:schemeClr val="bg1"/>
          </a:solidFill>
          <a:ln>
            <a:noFill/>
          </a:ln>
        </p:spPr>
      </p:pic>
      <p:pic>
        <p:nvPicPr>
          <p:cNvPr id="61" name="Picture 60">
            <a:extLst>
              <a:ext uri="{FF2B5EF4-FFF2-40B4-BE49-F238E27FC236}">
                <a16:creationId xmlns:a16="http://schemas.microsoft.com/office/drawing/2014/main" id="{EDCC46D7-91AD-E544-878D-8A59A5F4BF39}"/>
              </a:ext>
            </a:extLst>
          </p:cNvPr>
          <p:cNvPicPr>
            <a:picLocks noChangeAspect="1"/>
          </p:cNvPicPr>
          <p:nvPr/>
        </p:nvPicPr>
        <p:blipFill rotWithShape="1">
          <a:blip r:embed="rId15">
            <a:extLst>
              <a:ext uri="{28A0092B-C50C-407E-A947-70E740481C1C}">
                <a14:useLocalDpi xmlns:a14="http://schemas.microsoft.com/office/drawing/2010/main" val="0"/>
              </a:ext>
            </a:extLst>
          </a:blip>
          <a:srcRect t="7103"/>
          <a:stretch/>
        </p:blipFill>
        <p:spPr>
          <a:xfrm>
            <a:off x="37180969" y="197883"/>
            <a:ext cx="1868334" cy="2032400"/>
          </a:xfrm>
          <a:prstGeom prst="rect">
            <a:avLst/>
          </a:prstGeom>
        </p:spPr>
      </p:pic>
      <p:pic>
        <p:nvPicPr>
          <p:cNvPr id="62" name="Picture 61">
            <a:extLst>
              <a:ext uri="{FF2B5EF4-FFF2-40B4-BE49-F238E27FC236}">
                <a16:creationId xmlns:a16="http://schemas.microsoft.com/office/drawing/2014/main" id="{E318207E-909E-9149-84B9-66DF90C6CDD2}"/>
              </a:ext>
            </a:extLst>
          </p:cNvPr>
          <p:cNvPicPr>
            <a:picLocks noChangeAspect="1"/>
          </p:cNvPicPr>
          <p:nvPr/>
        </p:nvPicPr>
        <p:blipFill>
          <a:blip r:embed="rId16"/>
          <a:stretch>
            <a:fillRect/>
          </a:stretch>
        </p:blipFill>
        <p:spPr>
          <a:xfrm>
            <a:off x="39707879" y="197883"/>
            <a:ext cx="2483116" cy="1867150"/>
          </a:xfrm>
          <a:prstGeom prst="rect">
            <a:avLst/>
          </a:prstGeom>
        </p:spPr>
      </p:pic>
      <p:pic>
        <p:nvPicPr>
          <p:cNvPr id="67" name="Picture 66">
            <a:extLst>
              <a:ext uri="{FF2B5EF4-FFF2-40B4-BE49-F238E27FC236}">
                <a16:creationId xmlns:a16="http://schemas.microsoft.com/office/drawing/2014/main" id="{201A47DD-2CB0-2644-B848-5973AA90EAA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198109" y="2385810"/>
            <a:ext cx="4998163" cy="1090869"/>
          </a:xfrm>
          <a:prstGeom prst="rect">
            <a:avLst/>
          </a:prstGeom>
        </p:spPr>
      </p:pic>
      <p:pic>
        <p:nvPicPr>
          <p:cNvPr id="7" name="PEB0284--Chaguo Langu">
            <a:hlinkClick r:id="" action="ppaction://media"/>
            <a:extLst>
              <a:ext uri="{FF2B5EF4-FFF2-40B4-BE49-F238E27FC236}">
                <a16:creationId xmlns:a16="http://schemas.microsoft.com/office/drawing/2014/main" id="{9162FB4A-F48E-344A-9203-B44F777EDAF6}"/>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20994688" y="14730413"/>
            <a:ext cx="812800" cy="812800"/>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3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1875</TotalTime>
  <Words>1443</Words>
  <Application>Microsoft Macintosh PowerPoint</Application>
  <PresentationFormat>Custom</PresentationFormat>
  <Paragraphs>97</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Julie Thorne</cp:lastModifiedBy>
  <cp:revision>95</cp:revision>
  <dcterms:created xsi:type="dcterms:W3CDTF">2016-06-23T11:49:10Z</dcterms:created>
  <dcterms:modified xsi:type="dcterms:W3CDTF">2020-06-26T22:29:26Z</dcterms:modified>
</cp:coreProperties>
</file>